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8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9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drawings/drawing8.xml" ContentType="application/vnd.openxmlformats-officedocument.drawingml.chartshapes+xml"/>
  <Override PartName="/ppt/charts/chart9.xml" ContentType="application/vnd.openxmlformats-officedocument.drawingml.chart+xml"/>
  <Override PartName="/ppt/drawings/drawing9.xml" ContentType="application/vnd.openxmlformats-officedocument.drawingml.chartshapes+xml"/>
  <Override PartName="/ppt/charts/chart10.xml" ContentType="application/vnd.openxmlformats-officedocument.drawingml.chart+xml"/>
  <Override PartName="/ppt/drawings/drawing10.xml" ContentType="application/vnd.openxmlformats-officedocument.drawingml.chartshapes+xml"/>
  <Override PartName="/ppt/charts/chart11.xml" ContentType="application/vnd.openxmlformats-officedocument.drawingml.chart+xml"/>
  <Override PartName="/ppt/drawings/drawing11.xml" ContentType="application/vnd.openxmlformats-officedocument.drawingml.chartshapes+xml"/>
  <Override PartName="/ppt/charts/chart12.xml" ContentType="application/vnd.openxmlformats-officedocument.drawingml.char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0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  <Override PartName="/ppt/charts/colors5.xml" ContentType="application/vnd.ms-office.chartcolorstyle+xml"/>
  <Override PartName="/ppt/charts/style5.xml" ContentType="application/vnd.ms-office.chartstyle+xml"/>
  <Override PartName="/ppt/charts/colors6.xml" ContentType="application/vnd.ms-office.chartcolorstyle+xml"/>
  <Override PartName="/ppt/charts/style6.xml" ContentType="application/vnd.ms-office.chartstyle+xml"/>
  <Override PartName="/ppt/charts/colors7.xml" ContentType="application/vnd.ms-office.chartcolorstyle+xml"/>
  <Override PartName="/ppt/charts/style7.xml" ContentType="application/vnd.ms-office.chartstyle+xml"/>
  <Override PartName="/ppt/charts/colors8.xml" ContentType="application/vnd.ms-office.chartcolorstyle+xml"/>
  <Override PartName="/ppt/charts/style8.xml" ContentType="application/vnd.ms-office.chartstyle+xml"/>
  <Override PartName="/ppt/charts/colors9.xml" ContentType="application/vnd.ms-office.chartcolorstyle+xml"/>
  <Override PartName="/ppt/charts/style9.xml" ContentType="application/vnd.ms-office.chartstyle+xml"/>
  <Override PartName="/ppt/charts/colors10.xml" ContentType="application/vnd.ms-office.chartcolorstyle+xml"/>
  <Override PartName="/ppt/charts/style10.xml" ContentType="application/vnd.ms-office.chartstyle+xml"/>
  <Override PartName="/ppt/charts/colors11.xml" ContentType="application/vnd.ms-office.chartcolorstyle+xml"/>
  <Override PartName="/ppt/charts/style11.xml" ContentType="application/vnd.ms-office.chartstyle+xml"/>
  <Override PartName="/ppt/charts/style12.xml" ContentType="application/vnd.ms-office.chartstyle+xml"/>
  <Override PartName="/ppt/charts/colors1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3" r:id="rId1"/>
    <p:sldMasterId id="2147483737" r:id="rId2"/>
    <p:sldMasterId id="2147483660" r:id="rId3"/>
    <p:sldMasterId id="2147483665" r:id="rId4"/>
    <p:sldMasterId id="2147483671" r:id="rId5"/>
    <p:sldMasterId id="2147483674" r:id="rId6"/>
    <p:sldMasterId id="2147483680" r:id="rId7"/>
    <p:sldMasterId id="2147483686" r:id="rId8"/>
    <p:sldMasterId id="2147483699" r:id="rId9"/>
    <p:sldMasterId id="2147483743" r:id="rId10"/>
    <p:sldMasterId id="2147483752" r:id="rId11"/>
  </p:sldMasterIdLst>
  <p:notesMasterIdLst>
    <p:notesMasterId r:id="rId35"/>
  </p:notesMasterIdLst>
  <p:sldIdLst>
    <p:sldId id="258" r:id="rId12"/>
    <p:sldId id="259" r:id="rId13"/>
    <p:sldId id="636" r:id="rId14"/>
    <p:sldId id="633" r:id="rId15"/>
    <p:sldId id="634" r:id="rId16"/>
    <p:sldId id="635" r:id="rId17"/>
    <p:sldId id="642" r:id="rId18"/>
    <p:sldId id="631" r:id="rId19"/>
    <p:sldId id="632" r:id="rId20"/>
    <p:sldId id="629" r:id="rId21"/>
    <p:sldId id="644" r:id="rId22"/>
    <p:sldId id="643" r:id="rId23"/>
    <p:sldId id="637" r:id="rId24"/>
    <p:sldId id="638" r:id="rId25"/>
    <p:sldId id="639" r:id="rId26"/>
    <p:sldId id="625" r:id="rId27"/>
    <p:sldId id="645" r:id="rId28"/>
    <p:sldId id="617" r:id="rId29"/>
    <p:sldId id="618" r:id="rId30"/>
    <p:sldId id="612" r:id="rId31"/>
    <p:sldId id="648" r:id="rId32"/>
    <p:sldId id="647" r:id="rId33"/>
    <p:sldId id="649" r:id="rId34"/>
  </p:sldIdLst>
  <p:sldSz cx="9144000" cy="6858000" type="screen4x3"/>
  <p:notesSz cx="7019925" cy="9305925"/>
  <p:embeddedFontLst>
    <p:embeddedFont>
      <p:font typeface="SJSU Spartan Regular" panose="02000000000000000000" charset="0"/>
      <p:regular r:id="rId36"/>
    </p:embeddedFont>
    <p:embeddedFont>
      <p:font typeface="Helvetica Neue" panose="020B0604020202020204"/>
      <p:regular r:id="rId37"/>
      <p:bold r:id="rId38"/>
      <p:italic r:id="rId39"/>
      <p:boldItalic r:id="rId40"/>
    </p:embeddedFont>
    <p:embeddedFont>
      <p:font typeface="SJSU Spartan Bold" panose="02000000000000000000" charset="0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B1B665-E86F-466B-813B-4E6C05761FB7}">
          <p14:sldIdLst>
            <p14:sldId id="258"/>
            <p14:sldId id="259"/>
          </p14:sldIdLst>
        </p14:section>
        <p14:section name="Untitled Section" id="{F72D753F-32C6-4738-A0A3-6903C130F7D4}">
          <p14:sldIdLst>
            <p14:sldId id="636"/>
            <p14:sldId id="633"/>
            <p14:sldId id="634"/>
            <p14:sldId id="635"/>
            <p14:sldId id="642"/>
            <p14:sldId id="631"/>
            <p14:sldId id="632"/>
            <p14:sldId id="629"/>
            <p14:sldId id="644"/>
            <p14:sldId id="643"/>
            <p14:sldId id="637"/>
            <p14:sldId id="638"/>
            <p14:sldId id="639"/>
            <p14:sldId id="625"/>
            <p14:sldId id="645"/>
            <p14:sldId id="617"/>
            <p14:sldId id="618"/>
            <p14:sldId id="612"/>
            <p14:sldId id="648"/>
            <p14:sldId id="647"/>
            <p14:sldId id="649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FF33"/>
    <a:srgbClr val="F61ECD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8176" autoAdjust="0"/>
    <p:restoredTop sz="95597" autoAdjust="0"/>
  </p:normalViewPr>
  <p:slideViewPr>
    <p:cSldViewPr snapToGrid="0">
      <p:cViewPr varScale="1">
        <p:scale>
          <a:sx n="69" d="100"/>
          <a:sy n="69" d="100"/>
        </p:scale>
        <p:origin x="-179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font" Target="fonts/font4.fntdata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Relationship Id="rId4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openxmlformats.org/officeDocument/2006/relationships/chartUserShapes" Target="../drawings/drawing10.xml"/><Relationship Id="rId1" Type="http://schemas.openxmlformats.org/officeDocument/2006/relationships/package" Target="../embeddings/Microsoft_Excel_Worksheet10.xlsx"/><Relationship Id="rId4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openxmlformats.org/officeDocument/2006/relationships/chartUserShapes" Target="../drawings/drawing11.xml"/><Relationship Id="rId1" Type="http://schemas.openxmlformats.org/officeDocument/2006/relationships/package" Target="../embeddings/Microsoft_Excel_Worksheet11.xlsx"/><Relationship Id="rId4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Relationship Id="rId4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3.xlsx"/><Relationship Id="rId4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4.xlsx"/><Relationship Id="rId4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5.xlsx"/><Relationship Id="rId4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6.xlsx"/><Relationship Id="rId4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7.xlsx"/><Relationship Id="rId4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openxmlformats.org/officeDocument/2006/relationships/chartUserShapes" Target="../drawings/drawing8.xml"/><Relationship Id="rId1" Type="http://schemas.openxmlformats.org/officeDocument/2006/relationships/package" Target="../embeddings/Microsoft_Excel_Worksheet8.xlsx"/><Relationship Id="rId4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openxmlformats.org/officeDocument/2006/relationships/chartUserShapes" Target="../drawings/drawing9.xml"/><Relationship Id="rId1" Type="http://schemas.openxmlformats.org/officeDocument/2006/relationships/package" Target="../embeddings/Microsoft_Excel_Worksheet9.xlsx"/><Relationship Id="rId4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2809294241554245"/>
          <c:w val="0.76808037884153368"/>
          <c:h val="0.4082827012621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2006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0851629657403936"/>
                  <c:y val="8.789061959334279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913280517145637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0.26</c:v>
                </c:pt>
                <c:pt idx="1">
                  <c:v>0.74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974109824932283E-2"/>
          <c:y val="2.578124841404722E-2"/>
          <c:w val="0.92005178035013546"/>
          <c:h val="0.550705551752857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53F82041-25B4-4F8D-8631-E111D1D47078}" type="VALUE">
                      <a:rPr lang="en-US" sz="1200">
                        <a:solidFill>
                          <a:schemeClr val="tx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0055A2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srgbClr val="0055A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14F705A0-E823-489B-B8F5-62BCC279C85A}" type="VALUE">
                      <a:rPr lang="en-US" sz="1200">
                        <a:solidFill>
                          <a:schemeClr val="accent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E5A823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DC79D22A-362C-4D1C-9704-7E20461E351C}" type="VALUE">
                      <a:rPr lang="en-US" sz="1200">
                        <a:ln>
                          <a:noFill/>
                        </a:ln>
                        <a:solidFill>
                          <a:schemeClr val="bg2"/>
                        </a:solidFill>
                        <a:latin typeface="SJSU Spartan Bold" panose="02000000000000000000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139836928"/>
        <c:axId val="190483840"/>
      </c:barChart>
      <c:catAx>
        <c:axId val="1398369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0483840"/>
        <c:crosses val="autoZero"/>
        <c:auto val="1"/>
        <c:lblAlgn val="ctr"/>
        <c:lblOffset val="100"/>
        <c:noMultiLvlLbl val="0"/>
      </c:catAx>
      <c:valAx>
        <c:axId val="190483840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39836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577037972344536E-2"/>
          <c:y val="0.59813142235904149"/>
          <c:w val="0.89004506585363352"/>
          <c:h val="0.11827484508643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JSU Spartan Bold" panose="020000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974109824932283E-2"/>
          <c:y val="2.578124841404722E-2"/>
          <c:w val="0.92005178035013546"/>
          <c:h val="0.550705551752857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53F82041-25B4-4F8D-8631-E111D1D47078}" type="VALUE">
                      <a:rPr lang="en-US" sz="1200">
                        <a:solidFill>
                          <a:schemeClr val="tx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0055A2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srgbClr val="0055A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14F705A0-E823-489B-B8F5-62BCC279C85A}" type="VALUE">
                      <a:rPr lang="en-US" sz="1200">
                        <a:solidFill>
                          <a:schemeClr val="accent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E5A823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DC79D22A-362C-4D1C-9704-7E20461E351C}" type="VALUE">
                      <a:rPr lang="en-US" sz="1200">
                        <a:ln>
                          <a:noFill/>
                        </a:ln>
                        <a:solidFill>
                          <a:schemeClr val="bg2"/>
                        </a:solidFill>
                        <a:latin typeface="SJSU Spartan Bold" panose="02000000000000000000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156371968"/>
        <c:axId val="190486144"/>
      </c:barChart>
      <c:catAx>
        <c:axId val="1563719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0486144"/>
        <c:crosses val="autoZero"/>
        <c:auto val="1"/>
        <c:lblAlgn val="ctr"/>
        <c:lblOffset val="100"/>
        <c:noMultiLvlLbl val="0"/>
      </c:catAx>
      <c:valAx>
        <c:axId val="190486144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56371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577037972344536E-2"/>
          <c:y val="0.59813142235904149"/>
          <c:w val="0.89004506585363352"/>
          <c:h val="0.11827484508643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JSU Spartan Bold" panose="020000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Blue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2"/>
              </a:solidFill>
              <a:ln w="9525">
                <a:solidFill>
                  <a:schemeClr val="tx2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100</c:v>
                </c:pt>
                <c:pt idx="1">
                  <c:v>150</c:v>
                </c:pt>
                <c:pt idx="2">
                  <c:v>200</c:v>
                </c:pt>
                <c:pt idx="3">
                  <c:v>250</c:v>
                </c:pt>
                <c:pt idx="4">
                  <c:v>300</c:v>
                </c:pt>
                <c:pt idx="5">
                  <c:v>350</c:v>
                </c:pt>
                <c:pt idx="6">
                  <c:v>400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200</c:v>
                </c:pt>
                <c:pt idx="1">
                  <c:v>140</c:v>
                </c:pt>
                <c:pt idx="2">
                  <c:v>190</c:v>
                </c:pt>
                <c:pt idx="3">
                  <c:v>180</c:v>
                </c:pt>
                <c:pt idx="4">
                  <c:v>210</c:v>
                </c:pt>
                <c:pt idx="5">
                  <c:v>260</c:v>
                </c:pt>
                <c:pt idx="6">
                  <c:v>255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Gold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100</c:v>
                </c:pt>
                <c:pt idx="1">
                  <c:v>150</c:v>
                </c:pt>
                <c:pt idx="2">
                  <c:v>200</c:v>
                </c:pt>
                <c:pt idx="3">
                  <c:v>250</c:v>
                </c:pt>
                <c:pt idx="4">
                  <c:v>300</c:v>
                </c:pt>
                <c:pt idx="5">
                  <c:v>350</c:v>
                </c:pt>
                <c:pt idx="6">
                  <c:v>400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150</c:v>
                </c:pt>
                <c:pt idx="1">
                  <c:v>225</c:v>
                </c:pt>
                <c:pt idx="2">
                  <c:v>140</c:v>
                </c:pt>
                <c:pt idx="3">
                  <c:v>200</c:v>
                </c:pt>
                <c:pt idx="4">
                  <c:v>100</c:v>
                </c:pt>
                <c:pt idx="5">
                  <c:v>225</c:v>
                </c:pt>
                <c:pt idx="6">
                  <c:v>300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246528"/>
        <c:axId val="190487296"/>
      </c:lineChart>
      <c:catAx>
        <c:axId val="1562465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666666"/>
                </a:solidFill>
                <a:latin typeface="SJSU Spartan Regular" panose="02000000000000000000" pitchFamily="2" charset="0"/>
                <a:ea typeface="+mn-ea"/>
                <a:cs typeface="+mn-cs"/>
              </a:defRPr>
            </a:pPr>
            <a:endParaRPr lang="en-US"/>
          </a:p>
        </c:txPr>
        <c:crossAx val="190487296"/>
        <c:crossesAt val="0"/>
        <c:auto val="1"/>
        <c:lblAlgn val="ctr"/>
        <c:lblOffset val="100"/>
        <c:noMultiLvlLbl val="0"/>
      </c:catAx>
      <c:valAx>
        <c:axId val="190487296"/>
        <c:scaling>
          <c:orientation val="minMax"/>
          <c:max val="300"/>
          <c:min val="5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666666"/>
                </a:solidFill>
                <a:latin typeface="SJSU Spartan Regular" panose="02000000000000000000" pitchFamily="2" charset="0"/>
                <a:ea typeface="+mn-ea"/>
                <a:cs typeface="+mn-cs"/>
              </a:defRPr>
            </a:pPr>
            <a:endParaRPr lang="en-US"/>
          </a:p>
        </c:txPr>
        <c:crossAx val="156246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8023719257315"/>
          <c:y val="0.1304366922713649"/>
          <c:w val="0.77689872099320922"/>
          <c:h val="0.412970200973781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2007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4599425071866021"/>
                  <c:y val="-8.202939948145962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285078045947462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0.43</c:v>
                </c:pt>
                <c:pt idx="1">
                  <c:v>0.56999999999999995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304366922713649"/>
          <c:w val="0.79453540529656019"/>
          <c:h val="0.422345200397071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2008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3245809551583829"/>
                  <c:y val="-0.239062485293892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44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67890553156339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0.87</c:v>
                </c:pt>
                <c:pt idx="1">
                  <c:v>0.13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2809294241554245"/>
          <c:w val="0.76808037884153368"/>
          <c:h val="0.4082827012621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2006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0851629657403936"/>
                  <c:y val="8.789061959334279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913280517145637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0.26</c:v>
                </c:pt>
                <c:pt idx="1">
                  <c:v>0.74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8023719257315"/>
          <c:y val="0.1304366922713649"/>
          <c:w val="0.77689872099320922"/>
          <c:h val="0.412970200973781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2007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4599425071866021"/>
                  <c:y val="-8.202939948145962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285078045947462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0.43</c:v>
                </c:pt>
                <c:pt idx="1">
                  <c:v>0.56999999999999995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304366922713649"/>
          <c:w val="0.79453540529656019"/>
          <c:h val="0.422345200397071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2008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3245809551583829"/>
                  <c:y val="-0.239062485293892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44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67890553156339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0.87</c:v>
                </c:pt>
                <c:pt idx="1">
                  <c:v>0.13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229712550265527"/>
          <c:y val="0.16611742334415455"/>
          <c:w val="0.77442029647610955"/>
          <c:h val="0.4520401419758771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2006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6913868147898501"/>
                  <c:y val="8.085937002587537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4177671941378832"/>
                      <c:h val="0.1378828040180361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0.36</c:v>
                </c:pt>
                <c:pt idx="1">
                  <c:v>0.64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739254039575637"/>
          <c:y val="0.1734524376567152"/>
          <c:w val="0.7593624444981214"/>
          <c:h val="0.4432510800165427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2009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9.051390534677059E-2"/>
                  <c:y val="-0.2144531118077564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60159146767"/>
                      <c:h val="0.1566328028646159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0.92</c:v>
                </c:pt>
                <c:pt idx="1">
                  <c:v>0.08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974109824932283E-2"/>
          <c:y val="2.578124841404722E-2"/>
          <c:w val="0.92005178035013546"/>
          <c:h val="0.550705551752857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53F82041-25B4-4F8D-8631-E111D1D47078}" type="VALUE">
                      <a:rPr lang="en-US" sz="1200">
                        <a:solidFill>
                          <a:schemeClr val="tx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0055A2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srgbClr val="0055A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14F705A0-E823-489B-B8F5-62BCC279C85A}" type="VALUE">
                      <a:rPr lang="en-US" sz="1200">
                        <a:solidFill>
                          <a:schemeClr val="accent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E5A823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DC79D22A-362C-4D1C-9704-7E20461E351C}" type="VALUE">
                      <a:rPr lang="en-US" sz="1200">
                        <a:ln>
                          <a:noFill/>
                        </a:ln>
                        <a:solidFill>
                          <a:schemeClr val="bg2"/>
                        </a:solidFill>
                        <a:latin typeface="SJSU Spartan Bold" panose="02000000000000000000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138370048"/>
        <c:axId val="190482112"/>
      </c:barChart>
      <c:catAx>
        <c:axId val="1383700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0482112"/>
        <c:crosses val="autoZero"/>
        <c:auto val="1"/>
        <c:lblAlgn val="ctr"/>
        <c:lblOffset val="100"/>
        <c:noMultiLvlLbl val="0"/>
      </c:catAx>
      <c:valAx>
        <c:axId val="190482112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38370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577037972344536E-2"/>
          <c:y val="0.59813142235904149"/>
          <c:w val="0.89004506585363352"/>
          <c:h val="0.11827484508643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JSU Spartan Bold" panose="020000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0.31977</cdr:x>
      <cdr:y>0.35304</cdr:y>
    </cdr:from>
    <cdr:to>
      <cdr:x>0.69834</cdr:x>
      <cdr:y>0.46049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921052" y="1913006"/>
          <a:ext cx="1090419" cy="58226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000" dirty="0" smtClean="0">
              <a:solidFill>
                <a:schemeClr val="bg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bg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bg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latin typeface="Helvetica Neue" panose="020B0604020202020204" pitchFamily="34" charset="0"/>
            </a:rPr>
            <a:t>amet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elit</a:t>
          </a:r>
          <a:r>
            <a:rPr lang="en-US" sz="1200" dirty="0" smtClean="0"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turpis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Ut</a:t>
          </a:r>
          <a:r>
            <a:rPr lang="en-US" sz="1200" dirty="0" smtClean="0"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latin typeface="Helvetica Neue" panose="020B0604020202020204" pitchFamily="34" charset="0"/>
            </a:rPr>
            <a:t>urna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quis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mauris</a:t>
          </a:r>
          <a:r>
            <a:rPr lang="en-US" sz="1200" dirty="0" smtClean="0"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tellus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Nulla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latin typeface="Helvetica Neue" panose="020B0604020202020204" pitchFamily="34" charset="0"/>
            </a:rPr>
            <a:t> vel.</a:t>
          </a:r>
          <a:endParaRPr lang="en-US" sz="1200" dirty="0">
            <a:latin typeface="Helvetica Neue" panose="020B0604020202020204" pitchFamily="34" charset="0"/>
          </a:endParaRP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0.04595</cdr:x>
      <cdr:y>0.7115</cdr:y>
    </cdr:from>
    <cdr:to>
      <cdr:x>0.95203</cdr:x>
      <cdr:y>0.77112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10948" y="3736126"/>
          <a:ext cx="2187757" cy="313052"/>
        </a:xfrm>
        <a:prstGeom xmlns:a="http://schemas.openxmlformats.org/drawingml/2006/main" prst="rect">
          <a:avLst/>
        </a:prstGeom>
        <a:ln xmlns:a="http://schemas.openxmlformats.org/drawingml/2006/main" w="38100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400" dirty="0" smtClean="0">
              <a:solidFill>
                <a:schemeClr val="tx2"/>
              </a:solidFill>
              <a:latin typeface="SJSU Spartan Bold" panose="02000000000000000000" pitchFamily="2" charset="0"/>
            </a:rPr>
            <a:t>Assets 250,000</a:t>
          </a:r>
          <a:endParaRPr lang="en-US" sz="1400" dirty="0">
            <a:solidFill>
              <a:schemeClr val="tx2"/>
            </a:solidFill>
            <a:latin typeface="SJSU Spartan Bold" panose="02000000000000000000" pitchFamily="2" charset="0"/>
          </a:endParaRPr>
        </a:p>
      </cdr:txBody>
    </cdr:sp>
  </cdr:relSizeAnchor>
  <cdr:relSizeAnchor xmlns:cdr="http://schemas.openxmlformats.org/drawingml/2006/chartDrawing">
    <cdr:from>
      <cdr:x>0.04595</cdr:x>
      <cdr:y>0.80328</cdr:y>
    </cdr:from>
    <cdr:to>
      <cdr:x>0.9465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133427" y="4218067"/>
          <a:ext cx="2614863" cy="103298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100" dirty="0" smtClean="0">
              <a:solidFill>
                <a:schemeClr val="tx1"/>
              </a:solidFill>
              <a:latin typeface="SJSU Spartan Regular" panose="02000000000000000000" pitchFamily="2" charset="0"/>
            </a:rPr>
            <a:t>Lorem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ipsum dolor sit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amet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,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conectetur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adipiscing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elit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Aliquam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non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sem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mauria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</a:t>
          </a:r>
          <a:endParaRPr lang="en-US" sz="1100" dirty="0">
            <a:solidFill>
              <a:schemeClr val="tx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0.04462</cdr:x>
      <cdr:y>0.7115</cdr:y>
    </cdr:from>
    <cdr:to>
      <cdr:x>0.9565</cdr:x>
      <cdr:y>0.77112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84273" y="3736125"/>
          <a:ext cx="3765905" cy="313053"/>
        </a:xfrm>
        <a:prstGeom xmlns:a="http://schemas.openxmlformats.org/drawingml/2006/main" prst="rect">
          <a:avLst/>
        </a:prstGeom>
        <a:ln xmlns:a="http://schemas.openxmlformats.org/drawingml/2006/main" w="38100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400" dirty="0" smtClean="0">
              <a:solidFill>
                <a:schemeClr val="tx2"/>
              </a:solidFill>
              <a:latin typeface="SJSU Spartan Bold" panose="02000000000000000000" pitchFamily="2" charset="0"/>
            </a:rPr>
            <a:t>Assets 250,000</a:t>
          </a:r>
          <a:endParaRPr lang="en-US" sz="1400" dirty="0">
            <a:solidFill>
              <a:schemeClr val="tx2"/>
            </a:solidFill>
            <a:latin typeface="SJSU Spartan Bold" panose="02000000000000000000" pitchFamily="2" charset="0"/>
          </a:endParaRPr>
        </a:p>
      </cdr:txBody>
    </cdr:sp>
  </cdr:relSizeAnchor>
  <cdr:relSizeAnchor xmlns:cdr="http://schemas.openxmlformats.org/drawingml/2006/chartDrawing">
    <cdr:from>
      <cdr:x>0.04171</cdr:x>
      <cdr:y>0.80328</cdr:y>
    </cdr:from>
    <cdr:to>
      <cdr:x>0.95067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229681" y="4352707"/>
          <a:ext cx="5005136" cy="106596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100" dirty="0" smtClean="0">
              <a:solidFill>
                <a:schemeClr val="tx1"/>
              </a:solidFill>
              <a:latin typeface="SJSU Spartan Regular" panose="02000000000000000000" pitchFamily="2" charset="0"/>
            </a:rPr>
            <a:t>Lorem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ipsum dolor sit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amet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,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conectetur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adipiscing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elit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Aliquam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non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sem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mauria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adipiacing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elit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Aliquam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non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sem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mauria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noborust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jaobroaibi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</a:t>
          </a:r>
          <a:endParaRPr lang="en-US" sz="1100" dirty="0">
            <a:solidFill>
              <a:schemeClr val="tx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latin typeface="Helvetica Neue" panose="020B0604020202020204" pitchFamily="34" charset="0"/>
            </a:rPr>
            <a:t>amet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elit</a:t>
          </a:r>
          <a:r>
            <a:rPr lang="en-US" sz="1200" dirty="0" smtClean="0"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turpis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Ut</a:t>
          </a:r>
          <a:r>
            <a:rPr lang="en-US" sz="1200" dirty="0" smtClean="0"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latin typeface="Helvetica Neue" panose="020B0604020202020204" pitchFamily="34" charset="0"/>
            </a:rPr>
            <a:t>urna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quis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mauris</a:t>
          </a:r>
          <a:r>
            <a:rPr lang="en-US" sz="1200" dirty="0" smtClean="0"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tellus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Nulla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latin typeface="Helvetica Neue" panose="020B0604020202020204" pitchFamily="34" charset="0"/>
            </a:rPr>
            <a:t> vel.</a:t>
          </a:r>
          <a:endParaRPr lang="en-US" sz="1200" dirty="0"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0.36466</cdr:y>
    </cdr:from>
    <cdr:to>
      <cdr:x>0.68928</cdr:x>
      <cdr:y>0.47212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69" y="1975998"/>
          <a:ext cx="1090419" cy="58226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bg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bg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bg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latin typeface="Helvetica Neue" panose="020B0604020202020204" pitchFamily="34" charset="0"/>
            </a:rPr>
            <a:t>amet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elit</a:t>
          </a:r>
          <a:r>
            <a:rPr lang="en-US" sz="1200" dirty="0" smtClean="0"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turpis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Ut</a:t>
          </a:r>
          <a:r>
            <a:rPr lang="en-US" sz="1200" dirty="0" smtClean="0"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latin typeface="Helvetica Neue" panose="020B0604020202020204" pitchFamily="34" charset="0"/>
            </a:rPr>
            <a:t>urna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quis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mauris</a:t>
          </a:r>
          <a:r>
            <a:rPr lang="en-US" sz="1200" dirty="0" smtClean="0"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tellus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Nulla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latin typeface="Helvetica Neue" panose="020B0604020202020204" pitchFamily="34" charset="0"/>
            </a:rPr>
            <a:t>. Dui</a:t>
          </a:r>
          <a:r>
            <a:rPr lang="en-US" sz="1200" baseline="0" dirty="0" smtClean="0">
              <a:latin typeface="Helvetica Neue" panose="020B0604020202020204" pitchFamily="34" charset="0"/>
            </a:rPr>
            <a:t> id </a:t>
          </a:r>
          <a:r>
            <a:rPr lang="en-US" sz="1200" baseline="0" dirty="0" err="1" smtClean="0">
              <a:latin typeface="Helvetica Neue" panose="020B0604020202020204" pitchFamily="34" charset="0"/>
            </a:rPr>
            <a:t>lacinia</a:t>
          </a:r>
          <a:r>
            <a:rPr lang="en-US" sz="1200" baseline="0" dirty="0" smtClean="0">
              <a:latin typeface="Helvetica Neue" panose="020B0604020202020204" pitchFamily="34" charset="0"/>
            </a:rPr>
            <a:t> vel.</a:t>
          </a:r>
          <a:endParaRPr lang="en-US" sz="1200" dirty="0"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0.36954</cdr:y>
    </cdr:from>
    <cdr:to>
      <cdr:x>0.68929</cdr:x>
      <cdr:y>0.47699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70" y="2002414"/>
          <a:ext cx="1090419" cy="58226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bg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bg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bg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0.31977</cdr:x>
      <cdr:y>0.35304</cdr:y>
    </cdr:from>
    <cdr:to>
      <cdr:x>0.69834</cdr:x>
      <cdr:y>0.46049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921052" y="1913006"/>
          <a:ext cx="1090419" cy="58226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000" dirty="0" smtClean="0">
              <a:solidFill>
                <a:schemeClr val="tx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amet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elit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turpis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urna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quis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mauris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tellus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Nulla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vel.</a:t>
          </a:r>
          <a:endParaRPr lang="en-US" sz="12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amet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elit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turpis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urna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quis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mauris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tellus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Nulla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vel.</a:t>
          </a:r>
          <a:endParaRPr lang="en-US" sz="12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0.36466</cdr:y>
    </cdr:from>
    <cdr:to>
      <cdr:x>0.68928</cdr:x>
      <cdr:y>0.47212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69" y="1975998"/>
          <a:ext cx="1090419" cy="58226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tx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amet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elit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turpis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urna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quis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mauris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tellus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Nulla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Dui</a:t>
          </a:r>
          <a:r>
            <a:rPr lang="en-US" sz="12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id </a:t>
          </a:r>
          <a:r>
            <a:rPr lang="en-US" sz="1200" baseline="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lacinia</a:t>
          </a:r>
          <a:r>
            <a:rPr lang="en-US" sz="12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vel.</a:t>
          </a:r>
          <a:endParaRPr lang="en-US" sz="12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0.36954</cdr:y>
    </cdr:from>
    <cdr:to>
      <cdr:x>0.68929</cdr:x>
      <cdr:y>0.47699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70" y="2002414"/>
          <a:ext cx="1090419" cy="58226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tx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0.11581</cdr:x>
      <cdr:y>0.71522</cdr:y>
    </cdr:from>
    <cdr:to>
      <cdr:x>0.88419</cdr:x>
      <cdr:y>0.8695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366301" y="3875539"/>
          <a:ext cx="2430349" cy="835992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200" dirty="0" smtClean="0">
              <a:solidFill>
                <a:schemeClr val="bg1"/>
              </a:solidFill>
              <a:latin typeface="SJSU Spartan Regular" panose="02000000000000000000" pitchFamily="2" charset="0"/>
            </a:rPr>
            <a:t>Click</a:t>
          </a:r>
          <a:r>
            <a:rPr lang="en-US" sz="1200" baseline="0" dirty="0" smtClean="0">
              <a:solidFill>
                <a:schemeClr val="bg1"/>
              </a:solidFill>
              <a:latin typeface="SJSU Spartan Regular" panose="02000000000000000000" pitchFamily="2" charset="0"/>
            </a:rPr>
            <a:t> here to enter descriptive text about the chart</a:t>
          </a:r>
          <a:endParaRPr lang="en-US" sz="1200" dirty="0">
            <a:solidFill>
              <a:schemeClr val="bg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0.1158</cdr:x>
      <cdr:y>0.71972</cdr:y>
    </cdr:from>
    <cdr:to>
      <cdr:x>0.8842</cdr:x>
      <cdr:y>0.874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366286" y="3899923"/>
          <a:ext cx="2430384" cy="835992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200" dirty="0" smtClean="0">
              <a:solidFill>
                <a:schemeClr val="bg1"/>
              </a:solidFill>
              <a:latin typeface="SJSU Spartan Regular" panose="02000000000000000000" pitchFamily="2" charset="0"/>
            </a:rPr>
            <a:t>Click</a:t>
          </a:r>
          <a:r>
            <a:rPr lang="en-US" sz="1200" baseline="0" dirty="0" smtClean="0">
              <a:solidFill>
                <a:schemeClr val="bg1"/>
              </a:solidFill>
              <a:latin typeface="SJSU Spartan Regular" panose="02000000000000000000" pitchFamily="2" charset="0"/>
            </a:rPr>
            <a:t> here to enter descriptive text about the chart</a:t>
          </a:r>
          <a:endParaRPr lang="en-US" sz="1200" dirty="0">
            <a:solidFill>
              <a:schemeClr val="bg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0.05082</cdr:x>
      <cdr:y>0.7115</cdr:y>
    </cdr:from>
    <cdr:to>
      <cdr:x>0.94774</cdr:x>
      <cdr:y>0.7688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9543" y="3736126"/>
          <a:ext cx="1580316" cy="300860"/>
        </a:xfrm>
        <a:prstGeom xmlns:a="http://schemas.openxmlformats.org/drawingml/2006/main" prst="rect">
          <a:avLst/>
        </a:prstGeom>
        <a:ln xmlns:a="http://schemas.openxmlformats.org/drawingml/2006/main" w="38100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400" dirty="0" smtClean="0">
              <a:solidFill>
                <a:schemeClr val="tx2"/>
              </a:solidFill>
              <a:latin typeface="SJSU Spartan Bold" panose="02000000000000000000" pitchFamily="2" charset="0"/>
            </a:rPr>
            <a:t>Assets 250,000</a:t>
          </a:r>
          <a:endParaRPr lang="en-US" sz="1400" dirty="0">
            <a:solidFill>
              <a:schemeClr val="tx2"/>
            </a:solidFill>
            <a:latin typeface="SJSU Spartan Bold" panose="02000000000000000000" pitchFamily="2" charset="0"/>
          </a:endParaRPr>
        </a:p>
      </cdr:txBody>
    </cdr:sp>
  </cdr:relSizeAnchor>
  <cdr:relSizeAnchor xmlns:cdr="http://schemas.openxmlformats.org/drawingml/2006/chartDrawing">
    <cdr:from>
      <cdr:x>0.05082</cdr:x>
      <cdr:y>0.80328</cdr:y>
    </cdr:from>
    <cdr:to>
      <cdr:x>1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119400" y="4218058"/>
          <a:ext cx="2229854" cy="103299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100" dirty="0" smtClean="0">
              <a:solidFill>
                <a:schemeClr val="tx1"/>
              </a:solidFill>
              <a:latin typeface="SJSU Spartan Regular" panose="02000000000000000000" pitchFamily="2" charset="0"/>
            </a:rPr>
            <a:t>Lorem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ipsum dolor sit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amet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,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conectetur</a:t>
          </a:r>
          <a:endParaRPr lang="en-US" sz="1100" dirty="0">
            <a:solidFill>
              <a:schemeClr val="tx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66BE5585-5706-4A65-8753-B295ED1777B0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6050" y="1163638"/>
            <a:ext cx="4187825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CBD2C901-C54C-451E-83B0-7F578DB9A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3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1.png"/><Relationship Id="rId4" Type="http://schemas.openxmlformats.org/officeDocument/2006/relationships/chart" Target="../charts/chart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1.png"/><Relationship Id="rId4" Type="http://schemas.openxmlformats.org/officeDocument/2006/relationships/chart" Target="../charts/chart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1.png"/><Relationship Id="rId4" Type="http://schemas.openxmlformats.org/officeDocument/2006/relationships/chart" Target="../charts/chart1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2.xml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Overview and Instr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65126"/>
            <a:ext cx="7886700" cy="76221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Template Overview and Instructions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628649" y="1258615"/>
            <a:ext cx="5064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Remember to delete this slide before giving your presentation.</a:t>
            </a:r>
            <a:endParaRPr lang="en-US" sz="1200" i="1" dirty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28650" y="1535614"/>
            <a:ext cx="394335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In this SJSU PowerPoint template, you will find options for a variety of slides to help you make an impactful presentation.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Cover and Title Slides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Start your presentation with one of the title slides.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Bumpers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Use a bumper slide to signal a transition to a new section of your presentation.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Section Headers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Start a new topic or section of your presentation with a section header.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Content Slides (White and Blue Options)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Content slides allow you to present a combination of text, imagery and/or charts.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Image Slides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Let large, compelling images tell your story. Choose from provided image slides or use the university's photo library to find an image that supports your message.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Charts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Using the instructions below, create custom charts and graphs to present your data.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572000" y="1535614"/>
            <a:ext cx="39410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How to customize your slides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To insert your lockup (departmental logo) in place of the SJSU primary mark/logo on a slide, right-click (or </a:t>
            </a:r>
            <a:r>
              <a:rPr lang="en-US" sz="1100" dirty="0" err="1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Ctrl+click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 on Mac) the image and select "Format Shape," then use the "File" button under “Fill – Insert Picture From." You may need to resize the lockup if its size differs from that of the primary mark. To resize, go to "Size/Position" and, under "Text Box,” select "Resize Shape to Fit Text."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To use the built-in charts, you will first need to edit the data for the chart on the Slide Master. Go to View &gt; Slide Master and then find the chart you’d like to edit. Right-click and select "Edit Data." When you are done editing, go back to the Home tab and insert a new slide based on that Slide Master.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For some slide layouts, you will need to manually turn on the footer and/or slide numbers.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For compelling SJSU imagery to use in your presentation, go to: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go.sjsu.edu/</a:t>
            </a:r>
            <a:r>
              <a:rPr lang="en-US" sz="1100" dirty="0" err="1" smtClean="0">
                <a:solidFill>
                  <a:schemeClr val="bg1"/>
                </a:solidFill>
                <a:latin typeface="SJSU Spartan Regular" panose="02000000000000000000" pitchFamily="2" charset="0"/>
              </a:rPr>
              <a:t>photographylibrary</a:t>
            </a:r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Gray Custo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6858000"/>
          </a:xfrm>
        </p:spPr>
        <p:txBody>
          <a:bodyPr anchor="t" anchorCtr="0">
            <a:normAutofit/>
          </a:bodyPr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 insert a custom background picture, do the following: On a PC, select the background by clicking outside the primary mark, then right-click and select “Bring to Front.” Click the image icon to select an image. Then, right-click and select “Send to Back.” On a Mac, select the background by right-clicking (or </a:t>
            </a:r>
            <a:r>
              <a:rPr lang="en-US" dirty="0" err="1" smtClean="0"/>
              <a:t>Ctrl+click</a:t>
            </a:r>
            <a:r>
              <a:rPr lang="en-US" dirty="0" smtClean="0"/>
              <a:t>), then select Format Shape – Fill – Picture or Texture – Choose Picture. For compelling SJSU imagery: go.sjsu.edu/</a:t>
            </a:r>
            <a:r>
              <a:rPr lang="en-US" dirty="0" err="1" smtClean="0"/>
              <a:t>photographylibrary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7" name="Text Placeholder 22" descr="SJSU Primary Mark" title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9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lu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4423779"/>
            <a:ext cx="8070182" cy="838033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Heading</a:t>
            </a:r>
            <a:endParaRPr lang="en-US" dirty="0"/>
          </a:p>
        </p:txBody>
      </p:sp>
      <p:sp>
        <p:nvSpPr>
          <p:cNvPr id="4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616411"/>
            <a:ext cx="7886700" cy="918243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Section Head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7200" y="6217920"/>
            <a:ext cx="566167" cy="365125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2695575"/>
            <a:ext cx="7886700" cy="22621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Section Subhead</a:t>
            </a:r>
            <a:endParaRPr lang="en-US" dirty="0"/>
          </a:p>
        </p:txBody>
      </p:sp>
      <p:sp>
        <p:nvSpPr>
          <p:cNvPr id="10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5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702012"/>
            <a:ext cx="7886700" cy="517190"/>
          </a:xfrm>
        </p:spPr>
        <p:txBody>
          <a:bodyPr>
            <a:normAutofit/>
          </a:bodyPr>
          <a:lstStyle>
            <a:lvl1pPr>
              <a:defRPr sz="18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Small Header (less important or imagery is used)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7200" y="6217920"/>
            <a:ext cx="566167" cy="365125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576262" y="2073318"/>
            <a:ext cx="3991476" cy="2262188"/>
          </a:xfrm>
        </p:spPr>
        <p:txBody>
          <a:bodyPr>
            <a:normAutofit/>
          </a:bodyPr>
          <a:lstStyle>
            <a:lvl1pPr>
              <a:defRPr sz="1600">
                <a:solidFill>
                  <a:srgbClr val="666666"/>
                </a:solidFill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, </a:t>
            </a:r>
            <a:r>
              <a:rPr lang="en-US" dirty="0" err="1" smtClean="0"/>
              <a:t>fringilla</a:t>
            </a:r>
            <a:r>
              <a:rPr lang="en-US" dirty="0" smtClean="0"/>
              <a:t> in dui in,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8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1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7200" y="6217920"/>
            <a:ext cx="566166" cy="365125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0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0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4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8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7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22" descr="SJSU Primary Mark" title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0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7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lue with Primary M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JSU Primary Mark" title="SJSU Primary Mark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71" y="3264109"/>
            <a:ext cx="4834059" cy="9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0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6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0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2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72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535365-3177-41EB-BB98-8470F39BBC1C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BCD3D9-CAD5-4EA0-9E73-516CFC457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6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8492" y="4808789"/>
            <a:ext cx="78867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Is your image dark enough</a:t>
            </a:r>
            <a:br>
              <a:rPr lang="en-US" dirty="0" smtClean="0"/>
            </a:br>
            <a:r>
              <a:rPr lang="en-US" dirty="0" smtClean="0"/>
              <a:t>to read white type over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9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Walking on Camp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492" y="4808789"/>
            <a:ext cx="78867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Is your image dark enough</a:t>
            </a:r>
            <a:br>
              <a:rPr lang="en-US" dirty="0" smtClean="0"/>
            </a:br>
            <a:r>
              <a:rPr lang="en-US" dirty="0" smtClean="0"/>
              <a:t>to read white type over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0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Blue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tx2"/>
              </a:gs>
              <a:gs pos="55000">
                <a:schemeClr val="accent1">
                  <a:lumMod val="45000"/>
                  <a:lumOff val="55000"/>
                  <a:alpha val="9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elebration with Blue Anim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tx2"/>
              </a:gs>
              <a:gs pos="55000">
                <a:schemeClr val="accent1">
                  <a:lumMod val="45000"/>
                  <a:lumOff val="55000"/>
                  <a:alpha val="9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5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Gray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bg2"/>
              </a:gs>
              <a:gs pos="55000">
                <a:schemeClr val="bg2">
                  <a:alpha val="90000"/>
                  <a:lumMod val="45000"/>
                  <a:lumOff val="55000"/>
                </a:schemeClr>
              </a:gs>
              <a:gs pos="100000">
                <a:schemeClr val="bg2">
                  <a:alpha val="0"/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Swimming with Primary M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JSU Primary Mark" title="SJSU Primary Mark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71" y="3264109"/>
            <a:ext cx="4834059" cy="904724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064328" y="783771"/>
            <a:ext cx="301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Helvetica Neue" panose="02000503000000020004" pitchFamily="50"/>
              </a:rPr>
              <a:t>For compelling SJSU imagery: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Helvetica Neue" panose="02000503000000020004" pitchFamily="50"/>
              </a:rPr>
              <a:t>go.sjsu.edu/</a:t>
            </a:r>
            <a:r>
              <a:rPr lang="en-US" sz="1600" dirty="0" err="1" smtClean="0">
                <a:solidFill>
                  <a:schemeClr val="bg1"/>
                </a:solidFill>
                <a:latin typeface="Helvetica Neue" panose="02000503000000020004" pitchFamily="50"/>
              </a:rPr>
              <a:t>photographylibrary</a:t>
            </a:r>
            <a:endParaRPr lang="en-US" sz="1600" dirty="0">
              <a:solidFill>
                <a:schemeClr val="bg1"/>
              </a:solidFill>
              <a:latin typeface="Helvetica Neue" panose="020005030000000200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99170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elebration with Gray Anim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bg2"/>
              </a:gs>
              <a:gs pos="55000">
                <a:schemeClr val="bg2">
                  <a:alpha val="90000"/>
                  <a:lumMod val="45000"/>
                  <a:lumOff val="55000"/>
                </a:schemeClr>
              </a:gs>
              <a:gs pos="100000">
                <a:schemeClr val="bg2">
                  <a:alpha val="0"/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70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Top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Single iconic shots work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6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Tower H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Single iconic shots work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3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lassroom with Centered 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88104"/>
            <a:ext cx="9144000" cy="2609538"/>
          </a:xfrm>
          <a:prstGeom prst="rect">
            <a:avLst/>
          </a:prstGeom>
          <a:gradFill>
            <a:gsLst>
              <a:gs pos="0">
                <a:schemeClr val="tx2"/>
              </a:gs>
              <a:gs pos="44000">
                <a:schemeClr val="accent1">
                  <a:lumMod val="45000"/>
                  <a:lumOff val="55000"/>
                  <a:alpha val="87000"/>
                </a:schemeClr>
              </a:gs>
              <a:gs pos="100000">
                <a:schemeClr val="accent1">
                  <a:alpha val="0"/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812693"/>
            <a:ext cx="9144000" cy="716570"/>
          </a:xfrm>
          <a:noFill/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Slide Headline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29264"/>
            <a:ext cx="9144000" cy="1668379"/>
          </a:xfrm>
          <a:prstGeom prst="rect">
            <a:avLst/>
          </a:prstGeom>
        </p:spPr>
        <p:txBody>
          <a:bodyPr/>
          <a:lstStyle>
            <a:lvl1pPr marL="914400" indent="0">
              <a:lnSpc>
                <a:spcPct val="100000"/>
              </a:lnSpc>
              <a:buFontTx/>
              <a:buNone/>
              <a:defRPr sz="1600" spc="3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</a:t>
            </a:r>
            <a:br>
              <a:rPr lang="en-US" dirty="0" smtClean="0"/>
            </a:br>
            <a:r>
              <a:rPr lang="en-US" dirty="0" smtClean="0"/>
              <a:t>body copy, use</a:t>
            </a:r>
            <a:br>
              <a:rPr lang="en-US" dirty="0" smtClean="0"/>
            </a:br>
            <a:r>
              <a:rPr lang="en-US" dirty="0" smtClean="0"/>
              <a:t>Shift + Enter for</a:t>
            </a:r>
            <a:br>
              <a:rPr lang="en-US" dirty="0" smtClean="0"/>
            </a:br>
            <a:r>
              <a:rPr lang="en-US" dirty="0" smtClean="0"/>
              <a:t>closer line-breaks.</a:t>
            </a:r>
          </a:p>
        </p:txBody>
      </p:sp>
    </p:spTree>
    <p:extLst>
      <p:ext uri="{BB962C8B-B14F-4D97-AF65-F5344CB8AC3E}">
        <p14:creationId xmlns:p14="http://schemas.microsoft.com/office/powerpoint/2010/main" val="105818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Centered Head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To insert a custom background picture, do the following: On a PC, select the background by clicking outside the primary mark, then right-click and select “Bring to Front.” Click the image icon to select an image. Then, right-click and select “Send to Back.” On a Mac, select the background by right-clicking (or </a:t>
            </a:r>
            <a:r>
              <a:rPr lang="en-US" dirty="0" err="1" smtClean="0"/>
              <a:t>Ctrl+click</a:t>
            </a:r>
            <a:r>
              <a:rPr lang="en-US" dirty="0" smtClean="0"/>
              <a:t>), then select Format Shape – Fill – Picture or Texture – Choose Picture. For compelling SJSU imagery: go.sjsu.edu/</a:t>
            </a:r>
            <a:r>
              <a:rPr lang="en-US" dirty="0" err="1" smtClean="0"/>
              <a:t>photographylibrary</a:t>
            </a:r>
            <a:endParaRPr lang="en-US" dirty="0" smtClean="0"/>
          </a:p>
        </p:txBody>
      </p:sp>
      <p:sp>
        <p:nvSpPr>
          <p:cNvPr id="3" name="Rectangle 2"/>
          <p:cNvSpPr/>
          <p:nvPr userDrawn="1"/>
        </p:nvSpPr>
        <p:spPr>
          <a:xfrm>
            <a:off x="0" y="2588104"/>
            <a:ext cx="9144000" cy="2609538"/>
          </a:xfrm>
          <a:prstGeom prst="rect">
            <a:avLst/>
          </a:prstGeom>
          <a:gradFill>
            <a:gsLst>
              <a:gs pos="0">
                <a:schemeClr val="tx2"/>
              </a:gs>
              <a:gs pos="44000">
                <a:schemeClr val="accent1">
                  <a:lumMod val="45000"/>
                  <a:lumOff val="55000"/>
                  <a:alpha val="87000"/>
                </a:schemeClr>
              </a:gs>
              <a:gs pos="100000">
                <a:schemeClr val="accent1">
                  <a:alpha val="0"/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812693"/>
            <a:ext cx="9144000" cy="716570"/>
          </a:xfrm>
          <a:noFill/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Slide Headline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29264"/>
            <a:ext cx="9144000" cy="1668379"/>
          </a:xfrm>
          <a:prstGeom prst="rect">
            <a:avLst/>
          </a:prstGeom>
        </p:spPr>
        <p:txBody>
          <a:bodyPr/>
          <a:lstStyle>
            <a:lvl1pPr marL="914400" indent="0">
              <a:lnSpc>
                <a:spcPct val="100000"/>
              </a:lnSpc>
              <a:buFontTx/>
              <a:buNone/>
              <a:defRPr sz="1600" spc="3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</a:t>
            </a:r>
            <a:br>
              <a:rPr lang="en-US" dirty="0" smtClean="0"/>
            </a:br>
            <a:r>
              <a:rPr lang="en-US" dirty="0" smtClean="0"/>
              <a:t>body copy, use</a:t>
            </a:r>
            <a:br>
              <a:rPr lang="en-US" dirty="0" smtClean="0"/>
            </a:br>
            <a:r>
              <a:rPr lang="en-US" dirty="0" smtClean="0"/>
              <a:t>Shift + Enter for</a:t>
            </a:r>
            <a:br>
              <a:rPr lang="en-US" dirty="0" smtClean="0"/>
            </a:br>
            <a:r>
              <a:rPr lang="en-US" dirty="0" smtClean="0"/>
              <a:t>closer line-breaks.</a:t>
            </a:r>
          </a:p>
        </p:txBody>
      </p:sp>
    </p:spTree>
    <p:extLst>
      <p:ext uri="{BB962C8B-B14F-4D97-AF65-F5344CB8AC3E}">
        <p14:creationId xmlns:p14="http://schemas.microsoft.com/office/powerpoint/2010/main" val="10669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Right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Click image logo to insert picture.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702009"/>
            <a:ext cx="5314950" cy="629487"/>
          </a:xfrm>
        </p:spPr>
        <p:txBody>
          <a:bodyPr/>
          <a:lstStyle>
            <a:lvl1pPr>
              <a:defRPr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28651" y="1416385"/>
            <a:ext cx="5314949" cy="4926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2033504"/>
            <a:ext cx="3943350" cy="4824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 body copy</a:t>
            </a:r>
          </a:p>
        </p:txBody>
      </p:sp>
    </p:spTree>
    <p:extLst>
      <p:ext uri="{BB962C8B-B14F-4D97-AF65-F5344CB8AC3E}">
        <p14:creationId xmlns:p14="http://schemas.microsoft.com/office/powerpoint/2010/main" val="317892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Left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Click image logo to insert picture.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600" y="702009"/>
            <a:ext cx="4138863" cy="629487"/>
          </a:xfrm>
        </p:spPr>
        <p:txBody>
          <a:bodyPr/>
          <a:lstStyle>
            <a:lvl1pPr>
              <a:defRPr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800601" y="1416385"/>
            <a:ext cx="4138863" cy="4926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00600" y="2033504"/>
            <a:ext cx="4138863" cy="4824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 body copy</a:t>
            </a:r>
          </a:p>
        </p:txBody>
      </p:sp>
    </p:spTree>
    <p:extLst>
      <p:ext uri="{BB962C8B-B14F-4D97-AF65-F5344CB8AC3E}">
        <p14:creationId xmlns:p14="http://schemas.microsoft.com/office/powerpoint/2010/main" val="81210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-Doughnut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bg2"/>
          </a:solidFill>
        </p:spPr>
        <p:txBody>
          <a:bodyPr/>
          <a:lstStyle>
            <a:lvl1pPr>
              <a:defRPr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543625441"/>
              </p:ext>
            </p:extLst>
          </p:nvPr>
        </p:nvGraphicFramePr>
        <p:xfrm>
          <a:off x="122129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 userDrawn="1">
            <p:extLst>
              <p:ext uri="{D42A27DB-BD31-4B8C-83A1-F6EECF244321}">
                <p14:modId xmlns:p14="http://schemas.microsoft.com/office/powerpoint/2010/main" val="413335830"/>
              </p:ext>
            </p:extLst>
          </p:nvPr>
        </p:nvGraphicFramePr>
        <p:xfrm>
          <a:off x="3144346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 userDrawn="1">
            <p:extLst>
              <p:ext uri="{D42A27DB-BD31-4B8C-83A1-F6EECF244321}">
                <p14:modId xmlns:p14="http://schemas.microsoft.com/office/powerpoint/2010/main" val="451365510"/>
              </p:ext>
            </p:extLst>
          </p:nvPr>
        </p:nvGraphicFramePr>
        <p:xfrm>
          <a:off x="6166563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84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- Three-Doughnut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2996127049"/>
              </p:ext>
            </p:extLst>
          </p:nvPr>
        </p:nvGraphicFramePr>
        <p:xfrm>
          <a:off x="122129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 userDrawn="1">
            <p:extLst>
              <p:ext uri="{D42A27DB-BD31-4B8C-83A1-F6EECF244321}">
                <p14:modId xmlns:p14="http://schemas.microsoft.com/office/powerpoint/2010/main" val="1856341872"/>
              </p:ext>
            </p:extLst>
          </p:nvPr>
        </p:nvGraphicFramePr>
        <p:xfrm>
          <a:off x="3144346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 userDrawn="1">
            <p:extLst>
              <p:ext uri="{D42A27DB-BD31-4B8C-83A1-F6EECF244321}">
                <p14:modId xmlns:p14="http://schemas.microsoft.com/office/powerpoint/2010/main" val="4216628881"/>
              </p:ext>
            </p:extLst>
          </p:nvPr>
        </p:nvGraphicFramePr>
        <p:xfrm>
          <a:off x="6166563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9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-Doughnut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bg2"/>
          </a:solidFill>
        </p:spPr>
        <p:txBody>
          <a:bodyPr/>
          <a:lstStyle>
            <a:lvl1pPr>
              <a:defRPr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4039942456"/>
              </p:ext>
            </p:extLst>
          </p:nvPr>
        </p:nvGraphicFramePr>
        <p:xfrm>
          <a:off x="122128" y="711230"/>
          <a:ext cx="3162953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/>
          <p:nvPr userDrawn="1">
            <p:extLst>
              <p:ext uri="{D42A27DB-BD31-4B8C-83A1-F6EECF244321}">
                <p14:modId xmlns:p14="http://schemas.microsoft.com/office/powerpoint/2010/main" val="1447531141"/>
              </p:ext>
            </p:extLst>
          </p:nvPr>
        </p:nvGraphicFramePr>
        <p:xfrm>
          <a:off x="5883967" y="711230"/>
          <a:ext cx="316295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85084" y="711229"/>
            <a:ext cx="2598884" cy="143841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>
              <a:buFontTx/>
              <a:buNone/>
              <a:defRPr sz="1800" baseline="0">
                <a:solidFill>
                  <a:schemeClr val="bg1"/>
                </a:solidFill>
                <a:latin typeface="SJSU Spartan Bold" panose="02000000000000000000" pitchFamily="2" charset="0"/>
              </a:defRPr>
            </a:lvl1pPr>
            <a:lvl2pPr marL="457200" indent="0">
              <a:buFontTx/>
              <a:buNone/>
              <a:defRPr sz="1800"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 sz="1600"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 sz="1400"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 sz="1400"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Subheading Line 1</a:t>
            </a:r>
            <a:br>
              <a:rPr lang="en-US" dirty="0" smtClean="0"/>
            </a:br>
            <a:r>
              <a:rPr lang="en-US" dirty="0" smtClean="0"/>
              <a:t>Subheading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285083" y="1799342"/>
            <a:ext cx="2598884" cy="433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200" spc="0" dirty="0" smtClean="0">
                <a:latin typeface="Helvetica Neue" panose="020B0604020202020204" pitchFamily="34" charset="0"/>
              </a:rPr>
              <a:t>Lorem ipsum dolor sit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amet</a:t>
            </a:r>
            <a:r>
              <a:rPr lang="en-US" sz="1200" spc="0" dirty="0" smtClean="0">
                <a:latin typeface="Helvetica Neue" panose="020B0604020202020204" pitchFamily="34" charset="0"/>
              </a:rPr>
              <a:t>,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consectetur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adipiscing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elit</a:t>
            </a:r>
            <a:r>
              <a:rPr lang="en-US" sz="1200" spc="0" dirty="0" smtClean="0">
                <a:latin typeface="Helvetica Neue" panose="020B0604020202020204" pitchFamily="34" charset="0"/>
              </a:rPr>
              <a:t>,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sed</a:t>
            </a:r>
            <a:r>
              <a:rPr lang="en-US" sz="1200" spc="0" dirty="0" smtClean="0">
                <a:latin typeface="Helvetica Neue" panose="020B0604020202020204" pitchFamily="34" charset="0"/>
              </a:rPr>
              <a:t> do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eiusmod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tempor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incididunt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labore</a:t>
            </a:r>
            <a:r>
              <a:rPr lang="en-US" sz="1200" spc="0" dirty="0" smtClean="0">
                <a:latin typeface="Helvetica Neue" panose="020B0604020202020204" pitchFamily="34" charset="0"/>
              </a:rPr>
              <a:t> et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dolore</a:t>
            </a:r>
            <a:r>
              <a:rPr lang="en-US" sz="1200" spc="0" dirty="0" smtClean="0">
                <a:latin typeface="Helvetica Neue" panose="020B0604020202020204" pitchFamily="34" charset="0"/>
              </a:rPr>
              <a:t> magna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aliqua</a:t>
            </a:r>
            <a:r>
              <a:rPr lang="en-US" sz="1200" spc="0" dirty="0" smtClean="0">
                <a:latin typeface="Helvetica Neue" panose="020B0604020202020204" pitchFamily="34" charset="0"/>
              </a:rPr>
              <a:t>.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enim</a:t>
            </a:r>
            <a:r>
              <a:rPr lang="en-US" sz="1200" spc="0" dirty="0" smtClean="0">
                <a:latin typeface="Helvetica Neue" panose="020B0604020202020204" pitchFamily="34" charset="0"/>
              </a:rPr>
              <a:t> ad minim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veniam</a:t>
            </a:r>
            <a:r>
              <a:rPr lang="en-US" sz="1200" spc="0" dirty="0" smtClean="0">
                <a:latin typeface="Helvetica Neue" panose="020B0604020202020204" pitchFamily="34" charset="0"/>
              </a:rPr>
              <a:t>,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quis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nostrud</a:t>
            </a:r>
            <a:r>
              <a:rPr lang="en-US" sz="1200" spc="0" dirty="0" smtClean="0">
                <a:latin typeface="Helvetica Neue" panose="020B0604020202020204" pitchFamily="34" charset="0"/>
              </a:rPr>
              <a:t> exercitation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ullamco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laboris</a:t>
            </a:r>
            <a:r>
              <a:rPr lang="en-US" sz="1200" spc="0" dirty="0" smtClean="0">
                <a:latin typeface="Helvetica Neue" panose="020B0604020202020204" pitchFamily="34" charset="0"/>
              </a:rPr>
              <a:t> nisi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aliquip</a:t>
            </a:r>
            <a:r>
              <a:rPr lang="en-US" sz="1200" spc="0" dirty="0" smtClean="0">
                <a:latin typeface="Helvetica Neue" panose="020B0604020202020204" pitchFamily="34" charset="0"/>
              </a:rPr>
              <a:t> ex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ea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commodo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consequat</a:t>
            </a:r>
            <a:r>
              <a:rPr lang="en-US" sz="1200" spc="0" dirty="0" smtClean="0">
                <a:latin typeface="Helvetica Neue" panose="020B0604020202020204" pitchFamily="34" charset="0"/>
              </a:rPr>
              <a:t>.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Duis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aute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irure</a:t>
            </a:r>
            <a:r>
              <a:rPr lang="en-US" sz="1200" spc="0" dirty="0" smtClean="0">
                <a:latin typeface="Helvetica Neue" panose="020B0604020202020204" pitchFamily="34" charset="0"/>
              </a:rPr>
              <a:t> dolor in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reprehenderit</a:t>
            </a:r>
            <a:r>
              <a:rPr lang="en-US" sz="1200" spc="0" dirty="0" smtClean="0">
                <a:latin typeface="Helvetica Neue" panose="020B0604020202020204" pitchFamily="34" charset="0"/>
              </a:rPr>
              <a:t> in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voluptate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velit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esse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cillum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dolore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eu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fugiat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nulla</a:t>
            </a:r>
            <a:r>
              <a:rPr lang="en-US" sz="1200" spc="0" dirty="0" smtClean="0">
                <a:latin typeface="Helvetica Neue" panose="020B0604020202020204" pitchFamily="34" charset="0"/>
              </a:rPr>
              <a:t>.</a:t>
            </a:r>
            <a:endParaRPr lang="en-US" sz="1200" spc="0" dirty="0">
              <a:latin typeface="Helvetica Neue" panose="020B0604020202020204" pitchFamily="34" charset="0"/>
            </a:endParaRPr>
          </a:p>
        </p:txBody>
      </p:sp>
      <p:sp>
        <p:nvSpPr>
          <p:cNvPr id="11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79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Custom with Primary M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To insert a custom background picture, do the following: On a PC, select the background by clicking outside the primary mark, then right-click and select “Bring to Front.” Click the image icon to select an image. Then, right-click and select “Send to Back.” On a Mac, select the background by right-clicking (or </a:t>
            </a:r>
            <a:r>
              <a:rPr lang="en-US" dirty="0" err="1" smtClean="0"/>
              <a:t>Ctrl+click</a:t>
            </a:r>
            <a:r>
              <a:rPr lang="en-US" dirty="0" smtClean="0"/>
              <a:t>), then select Format Shape – Fill – Picture or Texture – Choose Picture. For compelling SJSU imagery: go.sjsu.edu/</a:t>
            </a:r>
            <a:r>
              <a:rPr lang="en-US" dirty="0" err="1" smtClean="0"/>
              <a:t>photographylibrary</a:t>
            </a:r>
            <a:endParaRPr lang="en-US" dirty="0" smtClean="0"/>
          </a:p>
        </p:txBody>
      </p:sp>
      <p:sp>
        <p:nvSpPr>
          <p:cNvPr id="6" name="Title 1" descr="SJSU Primary Mark" title="SJSU Primary Mark"/>
          <p:cNvSpPr>
            <a:spLocks noGrp="1"/>
          </p:cNvSpPr>
          <p:nvPr>
            <p:ph type="title" hasCustomPrompt="1"/>
          </p:nvPr>
        </p:nvSpPr>
        <p:spPr>
          <a:xfrm>
            <a:off x="2157984" y="3264408"/>
            <a:ext cx="4837176" cy="905256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27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tx2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2" name="Chart 11"/>
          <p:cNvGraphicFramePr/>
          <p:nvPr userDrawn="1">
            <p:extLst>
              <p:ext uri="{D42A27DB-BD31-4B8C-83A1-F6EECF244321}">
                <p14:modId xmlns:p14="http://schemas.microsoft.com/office/powerpoint/2010/main" val="1480934478"/>
              </p:ext>
            </p:extLst>
          </p:nvPr>
        </p:nvGraphicFramePr>
        <p:xfrm>
          <a:off x="475934" y="925158"/>
          <a:ext cx="1761941" cy="5251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/>
          <p:nvPr userDrawn="1">
            <p:extLst>
              <p:ext uri="{D42A27DB-BD31-4B8C-83A1-F6EECF244321}">
                <p14:modId xmlns:p14="http://schemas.microsoft.com/office/powerpoint/2010/main" val="453936038"/>
              </p:ext>
            </p:extLst>
          </p:nvPr>
        </p:nvGraphicFramePr>
        <p:xfrm>
          <a:off x="2502569" y="925158"/>
          <a:ext cx="2414530" cy="5251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 userDrawn="1">
            <p:extLst>
              <p:ext uri="{D42A27DB-BD31-4B8C-83A1-F6EECF244321}">
                <p14:modId xmlns:p14="http://schemas.microsoft.com/office/powerpoint/2010/main" val="2747769721"/>
              </p:ext>
            </p:extLst>
          </p:nvPr>
        </p:nvGraphicFramePr>
        <p:xfrm>
          <a:off x="4917099" y="925158"/>
          <a:ext cx="4129825" cy="5251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5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d 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tx2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7" name="Chart 16"/>
          <p:cNvGraphicFramePr/>
          <p:nvPr userDrawn="1">
            <p:extLst>
              <p:ext uri="{D42A27DB-BD31-4B8C-83A1-F6EECF244321}">
                <p14:modId xmlns:p14="http://schemas.microsoft.com/office/powerpoint/2010/main" val="3496389544"/>
              </p:ext>
            </p:extLst>
          </p:nvPr>
        </p:nvGraphicFramePr>
        <p:xfrm>
          <a:off x="122129" y="962200"/>
          <a:ext cx="5123640" cy="5167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/>
          <p:cNvSpPr txBox="1"/>
          <p:nvPr userDrawn="1"/>
        </p:nvSpPr>
        <p:spPr>
          <a:xfrm>
            <a:off x="6220326" y="1426173"/>
            <a:ext cx="2826597" cy="132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7200" dirty="0" smtClean="0">
                <a:solidFill>
                  <a:schemeClr val="tx2"/>
                </a:solidFill>
                <a:latin typeface="SJSU Spartan Bold" panose="02000000000000000000" pitchFamily="2" charset="0"/>
              </a:rPr>
              <a:t>36%</a:t>
            </a:r>
          </a:p>
          <a:p>
            <a:pPr>
              <a:lnSpc>
                <a:spcPts val="4800"/>
              </a:lnSpc>
            </a:pPr>
            <a:r>
              <a:rPr lang="en-US" sz="4000" dirty="0" smtClean="0">
                <a:solidFill>
                  <a:srgbClr val="666666"/>
                </a:solidFill>
                <a:latin typeface="SJSU Spartan Bold" panose="02000000000000000000" pitchFamily="2" charset="0"/>
              </a:rPr>
              <a:t>Increase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20326" y="2755768"/>
            <a:ext cx="2446902" cy="8309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200" dirty="0" smtClean="0">
                <a:latin typeface="SJSU Spartan Regular" panose="02000000000000000000" pitchFamily="2" charset="0"/>
              </a:rPr>
              <a:t>Blue Total</a:t>
            </a:r>
          </a:p>
          <a:p>
            <a:r>
              <a:rPr lang="en-US" sz="1200" dirty="0" smtClean="0">
                <a:solidFill>
                  <a:srgbClr val="666666"/>
                </a:solidFill>
                <a:latin typeface="SJSU Spartan Regular" panose="02000000000000000000" pitchFamily="2" charset="0"/>
              </a:rPr>
              <a:t>250,000</a:t>
            </a:r>
          </a:p>
          <a:p>
            <a:endParaRPr lang="en-US" sz="1200" dirty="0" smtClean="0">
              <a:latin typeface="SJSU Spartan Regular" panose="02000000000000000000" pitchFamily="2" charset="0"/>
            </a:endParaRPr>
          </a:p>
          <a:p>
            <a:endParaRPr lang="en-US" sz="1200" dirty="0" smtClean="0">
              <a:latin typeface="SJSU Spartan Regular" panose="02000000000000000000" pitchFamily="2" charset="0"/>
            </a:endParaRPr>
          </a:p>
          <a:p>
            <a:pPr marL="280988" indent="0"/>
            <a:r>
              <a:rPr lang="en-US" sz="1200" dirty="0" smtClean="0">
                <a:latin typeface="SJSU Spartan Regular" panose="02000000000000000000" pitchFamily="2" charset="0"/>
              </a:rPr>
              <a:t>Gold</a:t>
            </a:r>
            <a:r>
              <a:rPr lang="en-US" sz="1200" baseline="0" dirty="0" smtClean="0">
                <a:latin typeface="SJSU Spartan Regular" panose="02000000000000000000" pitchFamily="2" charset="0"/>
              </a:rPr>
              <a:t> Total</a:t>
            </a:r>
            <a:endParaRPr lang="en-US" sz="1200" dirty="0" smtClean="0">
              <a:latin typeface="SJSU Spartan Regular" panose="02000000000000000000" pitchFamily="2" charset="0"/>
            </a:endParaRPr>
          </a:p>
          <a:p>
            <a:pPr marL="465138" indent="0"/>
            <a:r>
              <a:rPr lang="en-US" sz="1200" dirty="0" smtClean="0">
                <a:solidFill>
                  <a:srgbClr val="666666"/>
                </a:solidFill>
                <a:latin typeface="SJSU Spartan Regular" panose="02000000000000000000" pitchFamily="2" charset="0"/>
              </a:rPr>
              <a:t>250,000</a:t>
            </a:r>
          </a:p>
          <a:p>
            <a:pPr marL="465138" indent="0"/>
            <a:endParaRPr lang="en-US" sz="1200" dirty="0">
              <a:latin typeface="SJSU Spartan Regular" panose="02000000000000000000" pitchFamily="2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220326" y="3586765"/>
            <a:ext cx="2446902" cy="584775"/>
          </a:xfrm>
          <a:prstGeom prst="rect">
            <a:avLst/>
          </a:prstGeom>
          <a:solidFill>
            <a:schemeClr val="tx2"/>
          </a:solidFill>
        </p:spPr>
        <p:txBody>
          <a:bodyPr wrap="square" numCol="1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Total End of the Year Values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148</a:t>
            </a:r>
            <a:r>
              <a:rPr lang="en-US" sz="2000" b="1" baseline="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 Million</a:t>
            </a:r>
            <a:endParaRPr lang="en-US" sz="2000" b="1" dirty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220325" y="4211100"/>
            <a:ext cx="2826597" cy="13619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Lorem ipsum dolor sit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amet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,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consectetur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adipiscing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elit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.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Vestibulum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elementum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nulla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sit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amet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tincidunt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rhoncus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.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Cras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eget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purus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lacinia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nisl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.</a:t>
            </a:r>
          </a:p>
        </p:txBody>
      </p:sp>
      <p:sp>
        <p:nvSpPr>
          <p:cNvPr id="10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6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10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17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7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000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535365-3177-41EB-BB98-8470F39BBC1C}" type="datetimeFigureOut">
              <a:rPr lang="en-US" smtClean="0">
                <a:solidFill>
                  <a:prstClr val="black"/>
                </a:solidFill>
              </a:rPr>
              <a:pPr/>
              <a:t>10/9/2019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BCD3D9-CAD5-4EA0-9E73-516CFC45796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30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Blu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07004" y="1219599"/>
            <a:ext cx="5440487" cy="500507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07364" y="1865944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Subtitle of Presentation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893805" y="2498790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Month 00, 2015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893801" y="3118721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Location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901010" y="3869974"/>
            <a:ext cx="5440127" cy="2848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Name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898220" y="4187249"/>
            <a:ext cx="5440127" cy="34680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Title</a:t>
            </a:r>
          </a:p>
        </p:txBody>
      </p:sp>
      <p:sp>
        <p:nvSpPr>
          <p:cNvPr id="23" name="Text Placeholder 22" descr="SJSU Primary Mark" title="SJSU Primary Mark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97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0CAA55-633A-4C2B-B4AF-55896A67F102}" type="datetimeFigureOut">
              <a:rPr lang="en-US" smtClean="0">
                <a:solidFill>
                  <a:prstClr val="black"/>
                </a:solidFill>
              </a:rPr>
              <a:pPr/>
              <a:t>10/9/2019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FFB7D6C-6209-48AC-A0DE-6AEE19A57B54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002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lu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07004" y="1219599"/>
            <a:ext cx="5440487" cy="500507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07364" y="1865944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Subtitle of Presentation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893805" y="2498790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Month 00, 2015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893801" y="3118721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Location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901010" y="3869974"/>
            <a:ext cx="5440127" cy="2848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Name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898220" y="4187249"/>
            <a:ext cx="5440127" cy="34680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Title</a:t>
            </a:r>
          </a:p>
        </p:txBody>
      </p:sp>
      <p:sp>
        <p:nvSpPr>
          <p:cNvPr id="23" name="Text Placeholder 22" descr="SJSU Primary Mark" title="SJSU Primary Mark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76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0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6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3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4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24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535365-3177-41EB-BB98-8470F39BBC1C}" type="datetimeFigureOut">
              <a:rPr lang="en-US" smtClean="0">
                <a:solidFill>
                  <a:prstClr val="black"/>
                </a:solidFill>
              </a:rPr>
              <a:pPr/>
              <a:t>10/9/2019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BCD3D9-CAD5-4EA0-9E73-516CFC45796C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55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Blu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07004" y="1219599"/>
            <a:ext cx="5440487" cy="500507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07364" y="1865944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Subtitle of Presentation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893805" y="2498790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Month 00, 2015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893801" y="3118721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Location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901010" y="3869974"/>
            <a:ext cx="5440127" cy="2848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Name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898220" y="4187249"/>
            <a:ext cx="5440127" cy="34680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Title</a:t>
            </a:r>
          </a:p>
        </p:txBody>
      </p:sp>
      <p:sp>
        <p:nvSpPr>
          <p:cNvPr id="23" name="Text Placeholder 22" descr="SJSU Primary Mark" title="SJSU Primary Mark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31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E188954-581E-45AA-9C51-4B2140537F6B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983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 descr="SJSU Primary Mark" title="SJSU Primary Mark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62602" y="1611064"/>
            <a:ext cx="5438921" cy="36194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FontTx/>
              <a:buNone/>
              <a:defRPr sz="2800" baseline="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Agenda Line 1</a:t>
            </a:r>
            <a:br>
              <a:rPr lang="en-US" dirty="0" smtClean="0"/>
            </a:br>
            <a:r>
              <a:rPr lang="en-US" dirty="0" smtClean="0"/>
              <a:t>Agenda Line 2</a:t>
            </a:r>
            <a:br>
              <a:rPr lang="en-US" dirty="0" smtClean="0"/>
            </a:br>
            <a:r>
              <a:rPr lang="en-US" dirty="0" smtClean="0"/>
              <a:t>Agenda Line 3</a:t>
            </a:r>
            <a:br>
              <a:rPr lang="en-US" dirty="0" smtClean="0"/>
            </a:br>
            <a:r>
              <a:rPr lang="en-US" dirty="0" smtClean="0"/>
              <a:t>Agenda Line 4</a:t>
            </a:r>
          </a:p>
        </p:txBody>
      </p:sp>
    </p:spTree>
    <p:extLst>
      <p:ext uri="{BB962C8B-B14F-4D97-AF65-F5344CB8AC3E}">
        <p14:creationId xmlns:p14="http://schemas.microsoft.com/office/powerpoint/2010/main" val="44802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Gray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5" name="Text Placeholder 22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20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White Image"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5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Gray Plai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5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7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Relationship Id="rId9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Relationship Id="rId9" Type="http://schemas.openxmlformats.org/officeDocument/2006/relationships/theme" Target="../theme/theme1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9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89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03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29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0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5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9" r:id="rId2"/>
    <p:sldLayoutId id="2147483667" r:id="rId3"/>
    <p:sldLayoutId id="2147483668" r:id="rId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04039"/>
            <a:ext cx="7886700" cy="76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Section Head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72769"/>
            <a:ext cx="78867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Section Subhead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7734" y="6217920"/>
            <a:ext cx="3748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17920"/>
            <a:ext cx="566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5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666666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4400" kern="1200">
          <a:solidFill>
            <a:schemeClr val="tx2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17920"/>
            <a:ext cx="566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85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76" r:id="rId3"/>
    <p:sldLayoutId id="2147483679" r:id="rId4"/>
    <p:sldLayoutId id="2147483677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2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5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741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23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  <p:sldLayoutId id="2147483690" r:id="rId3"/>
    <p:sldLayoutId id="2147483689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96" r:id="rId10"/>
    <p:sldLayoutId id="2147483697" r:id="rId11"/>
    <p:sldLayoutId id="2147483698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Helvetica Neue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2128" y="0"/>
            <a:ext cx="8924795" cy="49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17920"/>
            <a:ext cx="512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9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0" r:id="rId2"/>
    <p:sldLayoutId id="2147483702" r:id="rId3"/>
    <p:sldLayoutId id="2147483703" r:id="rId4"/>
    <p:sldLayoutId id="2147483704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video.search.yahoo.com/yhs/search?fr=yhs-iba-1&amp;hsimp=yhs-1&amp;hspart=iba&amp;p=Challenger+disaster+video+ethics+downloadable#id=1&amp;vid=5069ea6bae6eb112a7ec648feb2090c5&amp;action=click" TargetMode="Externa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EE 295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TechWriting</a:t>
            </a:r>
            <a:r>
              <a:rPr lang="en-US" dirty="0" smtClean="0"/>
              <a:t>-Engineering Ethics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Oct 9, 2019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Room BBC 004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Tom Wrappe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EE Lecturer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6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178"/>
    </mc:Choice>
    <mc:Fallback xmlns="">
      <p:transition spd="slow" advClick="0" advTm="1217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765" y="355282"/>
            <a:ext cx="7886700" cy="8861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Midterm: First Draft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975" y="1731818"/>
            <a:ext cx="7886700" cy="4995553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 first complete paper with all the elements in the outline in the right proportions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Structurally in </a:t>
            </a:r>
            <a:r>
              <a:rPr lang="en-US" dirty="0" smtClean="0">
                <a:solidFill>
                  <a:srgbClr val="FFFF00"/>
                </a:solidFill>
              </a:rPr>
              <a:t>the final form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Topic Sentences have final content, but may be “</a:t>
            </a:r>
            <a:r>
              <a:rPr lang="en-US" dirty="0" err="1" smtClean="0">
                <a:solidFill>
                  <a:srgbClr val="FFFF00"/>
                </a:solidFill>
              </a:rPr>
              <a:t>tightend</a:t>
            </a:r>
            <a:r>
              <a:rPr lang="en-US" dirty="0" smtClean="0">
                <a:solidFill>
                  <a:srgbClr val="FFFF00"/>
                </a:solidFill>
              </a:rPr>
              <a:t> up in final”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Read topic sentences of Draft and get the flow of the paper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Set up for success, but not “polished”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Abstract, Executive Summary, Conclusion are finalized last, after the Body of the paper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 smtClean="0">
              <a:solidFill>
                <a:srgbClr val="FFFF00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Body (Product Proposal and Market/product research are complete in content, but not necessarily as concise as the final)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>
              <a:solidFill>
                <a:srgbClr val="FFFF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Draft likely longer than Final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Add conciseness: Reduce wordiness/filler, remove/rewrite words to make simpler</a:t>
            </a:r>
          </a:p>
          <a:p>
            <a:pPr marL="914400" lvl="1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61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150"/>
    </mc:Choice>
    <mc:Fallback xmlns="">
      <p:transition spd="slow" advClick="0" advTm="615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995" y="160658"/>
            <a:ext cx="7886700" cy="8861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Midterm: Content Checklist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719214"/>
              </p:ext>
            </p:extLst>
          </p:nvPr>
        </p:nvGraphicFramePr>
        <p:xfrm>
          <a:off x="1801091" y="1052947"/>
          <a:ext cx="4684817" cy="5482038"/>
        </p:xfrm>
        <a:graphic>
          <a:graphicData uri="http://schemas.openxmlformats.org/drawingml/2006/table">
            <a:tbl>
              <a:tblPr/>
              <a:tblGrid>
                <a:gridCol w="801190"/>
                <a:gridCol w="3883627"/>
              </a:tblGrid>
              <a:tr h="252089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Item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CHECKLIST ITEM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089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[a]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Abstract: Motivation Sentence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089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[b]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Abstract: Problem Statement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089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[c]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Abstract: Results Sentence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089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[d]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Abstract: Conclusions Sentence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2089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[e]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Abstract: Keywords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3948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[f]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Executive Summary:  Proposal Background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3948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[g]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Executive Summary: Problem Statement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3948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[h]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Executive Summary: Financial statement related to the proposal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3948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[i]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Executive Summary: Recommended action for “boss”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808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[j]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Product Description: Product Description (underline all sentences that apply)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35808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[k]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Product Description:  Product Differentiators (what is “special” about the proposed product?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43948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FFFF00"/>
                          </a:solidFill>
                          <a:effectLst/>
                        </a:rPr>
                        <a:t>[l]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Conclusion:   Recommendation Statement</a:t>
                      </a:r>
                    </a:p>
                  </a:txBody>
                  <a:tcPr marL="38274" marR="38274" marT="19137" marB="1913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105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855" y="151423"/>
            <a:ext cx="8284440" cy="886159"/>
          </a:xfrm>
        </p:spPr>
        <p:txBody>
          <a:bodyPr>
            <a:noAutofit/>
          </a:bodyPr>
          <a:lstStyle/>
          <a:p>
            <a:r>
              <a:rPr lang="en-US" sz="3600" dirty="0" smtClean="0"/>
              <a:t>Midterm: Grammar Items Checklist</a:t>
            </a:r>
            <a:endParaRPr lang="en-US" sz="3600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42179"/>
              </p:ext>
            </p:extLst>
          </p:nvPr>
        </p:nvGraphicFramePr>
        <p:xfrm>
          <a:off x="1246909" y="1782617"/>
          <a:ext cx="6234546" cy="4581239"/>
        </p:xfrm>
        <a:graphic>
          <a:graphicData uri="http://schemas.openxmlformats.org/drawingml/2006/table">
            <a:tbl>
              <a:tblPr/>
              <a:tblGrid>
                <a:gridCol w="828261"/>
                <a:gridCol w="2913972"/>
                <a:gridCol w="2492313"/>
              </a:tblGrid>
              <a:tr h="126808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It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marL="59447" marR="59447" marT="29723" marB="29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Description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marL="59447" marR="59447" marT="29723" marB="29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FFFF00"/>
                          </a:solidFill>
                        </a:rPr>
                        <a:t>Checklist Item (to be contained in table at end of the paper)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marL="59447" marR="59447" marT="29723" marB="29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68080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 marL="59447" marR="59447" marT="29723" marB="29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FF00"/>
                          </a:solidFill>
                        </a:rPr>
                        <a:t>NO PERSONAL PRONOUNS</a:t>
                      </a:r>
                    </a:p>
                  </a:txBody>
                  <a:tcPr marL="59447" marR="59447" marT="29723" marB="29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00"/>
                          </a:solidFill>
                        </a:rPr>
                        <a:t>Confirm no use of “I, we, me, mine, our, ours, let’s, us, you, your, he, she</a:t>
                      </a:r>
                    </a:p>
                  </a:txBody>
                  <a:tcPr marL="59447" marR="59447" marT="29723" marB="29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1693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FF00"/>
                          </a:solidFill>
                        </a:rPr>
                        <a:t>2</a:t>
                      </a:r>
                    </a:p>
                  </a:txBody>
                  <a:tcPr marL="59447" marR="59447" marT="29723" marB="29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FF00"/>
                          </a:solidFill>
                        </a:rPr>
                        <a:t>No use of “Very”</a:t>
                      </a:r>
                    </a:p>
                  </a:txBody>
                  <a:tcPr marL="59447" marR="59447" marT="29723" marB="29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00"/>
                          </a:solidFill>
                        </a:rPr>
                        <a:t>Confirm no instance of “very”</a:t>
                      </a:r>
                    </a:p>
                  </a:txBody>
                  <a:tcPr marL="59447" marR="59447" marT="29723" marB="29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1693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FF00"/>
                          </a:solidFill>
                        </a:rPr>
                        <a:t>3</a:t>
                      </a:r>
                    </a:p>
                  </a:txBody>
                  <a:tcPr marL="59447" marR="59447" marT="29723" marB="29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FF00"/>
                          </a:solidFill>
                        </a:rPr>
                        <a:t>Avoid Passive Voice</a:t>
                      </a:r>
                    </a:p>
                  </a:txBody>
                  <a:tcPr marL="59447" marR="59447" marT="29723" marB="29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00"/>
                          </a:solidFill>
                        </a:rPr>
                        <a:t>Confirm no passive voice</a:t>
                      </a:r>
                    </a:p>
                  </a:txBody>
                  <a:tcPr marL="59447" marR="59447" marT="29723" marB="29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81693"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FF00"/>
                          </a:solidFill>
                        </a:rPr>
                        <a:t>4</a:t>
                      </a:r>
                    </a:p>
                  </a:txBody>
                  <a:tcPr marL="59447" marR="59447" marT="29723" marB="29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>
                          <a:solidFill>
                            <a:srgbClr val="FFFF00"/>
                          </a:solidFill>
                        </a:rPr>
                        <a:t>All paragraphs have at least three sentences</a:t>
                      </a:r>
                    </a:p>
                  </a:txBody>
                  <a:tcPr marL="59447" marR="59447" marT="29723" marB="29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FF00"/>
                          </a:solidFill>
                        </a:rPr>
                        <a:t>Confirm</a:t>
                      </a:r>
                    </a:p>
                  </a:txBody>
                  <a:tcPr marL="59447" marR="59447" marT="29723" marB="2972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207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322"/>
            <a:ext cx="7886700" cy="886159"/>
          </a:xfrm>
        </p:spPr>
        <p:txBody>
          <a:bodyPr/>
          <a:lstStyle/>
          <a:p>
            <a:r>
              <a:rPr lang="en-US" dirty="0" smtClean="0"/>
              <a:t>Abstract Checklist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822" y="1070264"/>
            <a:ext cx="7886700" cy="560069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Motivation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Why do we care to make this paper? 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Goes first if the problem is NOT OBVIOUS, otherwise Problem Statement first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Problem Statement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What problem are you trying to solve?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What is the scope of your paper—specific solution </a:t>
            </a:r>
            <a:r>
              <a:rPr lang="en-US" dirty="0" smtClean="0">
                <a:solidFill>
                  <a:srgbClr val="FFFF00"/>
                </a:solidFill>
              </a:rPr>
              <a:t>(Product) </a:t>
            </a:r>
            <a:r>
              <a:rPr lang="en-US" dirty="0" smtClean="0"/>
              <a:t>or a general study of a tech area </a:t>
            </a:r>
            <a:r>
              <a:rPr lang="en-US" dirty="0" smtClean="0">
                <a:solidFill>
                  <a:srgbClr val="FFFF00"/>
                </a:solidFill>
              </a:rPr>
              <a:t>(Research)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Approach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did you go about solving or making progress on the problem?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What was the extent of your work?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far did you go to explore the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Results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What was your answer?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How was your approach better than other potential approaches?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Faster, Cheaper, smaller, more precise?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Go for concise answers rather than vagueness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Conclusions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What are the implications of your answer?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Is it going to change the world, be a nice hack or simply serve that this approach is not the way to go?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Are your results applicable only to your issue or across  a large spectrum of problems/ opportunities</a:t>
            </a:r>
          </a:p>
        </p:txBody>
      </p:sp>
    </p:spTree>
    <p:extLst>
      <p:ext uri="{BB962C8B-B14F-4D97-AF65-F5344CB8AC3E}">
        <p14:creationId xmlns:p14="http://schemas.microsoft.com/office/powerpoint/2010/main" val="334837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34105"/>
            <a:ext cx="9060873" cy="8861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Autonomous Vehicle Navigation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990610"/>
            <a:ext cx="9144000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ABSTRACT— </a:t>
            </a:r>
            <a:r>
              <a:rPr lang="en-US" sz="2200" dirty="0" smtClean="0">
                <a:solidFill>
                  <a:schemeClr val="bg1"/>
                </a:solidFill>
              </a:rPr>
              <a:t>[a]</a:t>
            </a:r>
            <a:r>
              <a:rPr lang="en-US" sz="2200" dirty="0" smtClean="0">
                <a:solidFill>
                  <a:srgbClr val="FFC000"/>
                </a:solidFill>
              </a:rPr>
              <a:t> This paper describes a </a:t>
            </a:r>
            <a:r>
              <a:rPr lang="en-US" sz="2200" dirty="0">
                <a:solidFill>
                  <a:srgbClr val="FFC000"/>
                </a:solidFill>
              </a:rPr>
              <a:t>system </a:t>
            </a:r>
            <a:r>
              <a:rPr lang="en-US" sz="2200" dirty="0" smtClean="0">
                <a:solidFill>
                  <a:srgbClr val="FFC000"/>
                </a:solidFill>
              </a:rPr>
              <a:t>that </a:t>
            </a:r>
            <a:r>
              <a:rPr lang="en-US" sz="2200" dirty="0">
                <a:solidFill>
                  <a:srgbClr val="FFC000"/>
                </a:solidFill>
              </a:rPr>
              <a:t>navigates the vehicle </a:t>
            </a:r>
            <a:r>
              <a:rPr lang="en-US" sz="2200" dirty="0" smtClean="0">
                <a:solidFill>
                  <a:srgbClr val="FFC000"/>
                </a:solidFill>
              </a:rPr>
              <a:t>autonomously.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rgbClr val="FFC000"/>
                </a:solidFill>
              </a:rPr>
              <a:t>Autonomous vehicle navigation </a:t>
            </a:r>
            <a:r>
              <a:rPr lang="en-US" sz="2200" dirty="0" smtClean="0">
                <a:solidFill>
                  <a:srgbClr val="FFC000"/>
                </a:solidFill>
              </a:rPr>
              <a:t>has gained </a:t>
            </a:r>
            <a:r>
              <a:rPr lang="en-US" sz="2200" dirty="0">
                <a:solidFill>
                  <a:srgbClr val="FFC000"/>
                </a:solidFill>
              </a:rPr>
              <a:t>increasing importance in </a:t>
            </a:r>
            <a:r>
              <a:rPr lang="en-US" sz="2200" dirty="0" smtClean="0">
                <a:solidFill>
                  <a:srgbClr val="FFC000"/>
                </a:solidFill>
              </a:rPr>
              <a:t>modern transportation systems. </a:t>
            </a:r>
            <a:r>
              <a:rPr lang="en-US" sz="2200" dirty="0" smtClean="0">
                <a:solidFill>
                  <a:schemeClr val="bg1"/>
                </a:solidFill>
              </a:rPr>
              <a:t>[b]</a:t>
            </a:r>
            <a:r>
              <a:rPr lang="en-US" sz="2200" dirty="0" smtClean="0">
                <a:solidFill>
                  <a:srgbClr val="FFFF00"/>
                </a:solidFill>
              </a:rPr>
              <a:t>In </a:t>
            </a:r>
            <a:r>
              <a:rPr lang="en-US" sz="2200" dirty="0">
                <a:solidFill>
                  <a:srgbClr val="FFFF00"/>
                </a:solidFill>
              </a:rPr>
              <a:t>non-urban </a:t>
            </a:r>
            <a:r>
              <a:rPr lang="en-US" sz="2200" dirty="0" smtClean="0">
                <a:solidFill>
                  <a:srgbClr val="FFFF00"/>
                </a:solidFill>
              </a:rPr>
              <a:t>domains </a:t>
            </a:r>
            <a:r>
              <a:rPr lang="en-US" sz="2200" dirty="0">
                <a:solidFill>
                  <a:srgbClr val="FFFF00"/>
                </a:solidFill>
              </a:rPr>
              <a:t>such as deserts, the problem of successful GPS-based navigation appears to be almost solved while navigation in urban domains, particularly in the close vicinity of </a:t>
            </a:r>
            <a:r>
              <a:rPr lang="en-US" sz="2200" dirty="0" smtClean="0">
                <a:solidFill>
                  <a:srgbClr val="FFFF00"/>
                </a:solidFill>
              </a:rPr>
              <a:t>buildings in dense urban environments, </a:t>
            </a:r>
            <a:r>
              <a:rPr lang="en-US" sz="2200" dirty="0">
                <a:solidFill>
                  <a:srgbClr val="FFFF00"/>
                </a:solidFill>
              </a:rPr>
              <a:t>is still a challenging problem. In such situations GPS accuracy significantly drops down due to </a:t>
            </a:r>
            <a:r>
              <a:rPr lang="en-US" sz="2200" dirty="0" smtClean="0">
                <a:solidFill>
                  <a:srgbClr val="FFFF00"/>
                </a:solidFill>
              </a:rPr>
              <a:t>the impaired </a:t>
            </a:r>
            <a:r>
              <a:rPr lang="en-US" sz="2200" dirty="0">
                <a:solidFill>
                  <a:srgbClr val="FFFF00"/>
                </a:solidFill>
              </a:rPr>
              <a:t>GPS signal. </a:t>
            </a:r>
            <a:r>
              <a:rPr lang="en-US" sz="2200" dirty="0" smtClean="0">
                <a:solidFill>
                  <a:schemeClr val="bg1"/>
                </a:solidFill>
              </a:rPr>
              <a:t>[c]</a:t>
            </a:r>
            <a:r>
              <a:rPr lang="en-US" sz="2200" dirty="0" smtClean="0">
                <a:solidFill>
                  <a:srgbClr val="66FF33"/>
                </a:solidFill>
              </a:rPr>
              <a:t>This </a:t>
            </a:r>
            <a:r>
              <a:rPr lang="en-US" sz="2200" dirty="0">
                <a:solidFill>
                  <a:srgbClr val="66FF33"/>
                </a:solidFill>
              </a:rPr>
              <a:t>system provides a communication between </a:t>
            </a:r>
            <a:r>
              <a:rPr lang="en-US" sz="2200" dirty="0" smtClean="0">
                <a:solidFill>
                  <a:srgbClr val="66FF33"/>
                </a:solidFill>
              </a:rPr>
              <a:t>the vehicle </a:t>
            </a:r>
            <a:r>
              <a:rPr lang="en-US" sz="2200" dirty="0">
                <a:solidFill>
                  <a:srgbClr val="66FF33"/>
                </a:solidFill>
              </a:rPr>
              <a:t>and </a:t>
            </a:r>
            <a:r>
              <a:rPr lang="en-US" sz="2200" dirty="0" smtClean="0">
                <a:solidFill>
                  <a:srgbClr val="66FF33"/>
                </a:solidFill>
              </a:rPr>
              <a:t>the internet </a:t>
            </a:r>
            <a:r>
              <a:rPr lang="en-US" sz="2200" dirty="0">
                <a:solidFill>
                  <a:srgbClr val="66FF33"/>
                </a:solidFill>
              </a:rPr>
              <a:t>using </a:t>
            </a:r>
            <a:r>
              <a:rPr lang="en-US" sz="2200" dirty="0" smtClean="0">
                <a:solidFill>
                  <a:srgbClr val="66FF33"/>
                </a:solidFill>
              </a:rPr>
              <a:t>a GPRS </a:t>
            </a:r>
            <a:r>
              <a:rPr lang="en-US" sz="2200" dirty="0">
                <a:solidFill>
                  <a:srgbClr val="66FF33"/>
                </a:solidFill>
              </a:rPr>
              <a:t>modem. This </a:t>
            </a:r>
            <a:r>
              <a:rPr lang="en-US" sz="2200" dirty="0" smtClean="0">
                <a:solidFill>
                  <a:srgbClr val="66FF33"/>
                </a:solidFill>
              </a:rPr>
              <a:t>navigation system is interfaced </a:t>
            </a:r>
            <a:r>
              <a:rPr lang="en-US" sz="2200" dirty="0">
                <a:solidFill>
                  <a:srgbClr val="66FF33"/>
                </a:solidFill>
              </a:rPr>
              <a:t>with OSRM open source </a:t>
            </a:r>
            <a:r>
              <a:rPr lang="en-US" sz="2200" dirty="0" smtClean="0">
                <a:solidFill>
                  <a:srgbClr val="66FF33"/>
                </a:solidFill>
              </a:rPr>
              <a:t>map data </a:t>
            </a:r>
            <a:r>
              <a:rPr lang="en-US" sz="2200" dirty="0">
                <a:solidFill>
                  <a:srgbClr val="66FF33"/>
                </a:solidFill>
              </a:rPr>
              <a:t>through </a:t>
            </a:r>
            <a:r>
              <a:rPr lang="en-US" sz="2200" dirty="0" smtClean="0">
                <a:solidFill>
                  <a:srgbClr val="66FF33"/>
                </a:solidFill>
              </a:rPr>
              <a:t>internet. </a:t>
            </a:r>
            <a:r>
              <a:rPr lang="en-US" sz="2200" dirty="0">
                <a:solidFill>
                  <a:srgbClr val="66FF33"/>
                </a:solidFill>
              </a:rPr>
              <a:t>To improve </a:t>
            </a:r>
            <a:r>
              <a:rPr lang="en-US" sz="2200" dirty="0" smtClean="0">
                <a:solidFill>
                  <a:srgbClr val="66FF33"/>
                </a:solidFill>
              </a:rPr>
              <a:t>precision of navigation, this system </a:t>
            </a:r>
            <a:r>
              <a:rPr lang="en-US" sz="2200" dirty="0">
                <a:solidFill>
                  <a:srgbClr val="66FF33"/>
                </a:solidFill>
              </a:rPr>
              <a:t>uses location information from inertial sensors </a:t>
            </a:r>
            <a:r>
              <a:rPr lang="en-US" sz="2200" dirty="0" smtClean="0">
                <a:solidFill>
                  <a:srgbClr val="66FF33"/>
                </a:solidFill>
              </a:rPr>
              <a:t>to complement basic GPS. The </a:t>
            </a:r>
            <a:r>
              <a:rPr lang="en-US" sz="2200" dirty="0">
                <a:solidFill>
                  <a:srgbClr val="66FF33"/>
                </a:solidFill>
              </a:rPr>
              <a:t>system </a:t>
            </a:r>
            <a:r>
              <a:rPr lang="en-US" sz="2200" dirty="0" smtClean="0">
                <a:solidFill>
                  <a:srgbClr val="66FF33"/>
                </a:solidFill>
              </a:rPr>
              <a:t>also uses a rotatable </a:t>
            </a:r>
            <a:r>
              <a:rPr lang="en-US" sz="2200" dirty="0">
                <a:solidFill>
                  <a:srgbClr val="66FF33"/>
                </a:solidFill>
              </a:rPr>
              <a:t>laser range finder for obstacle sensing. </a:t>
            </a:r>
            <a:r>
              <a:rPr lang="en-US" sz="2200" dirty="0" smtClean="0">
                <a:solidFill>
                  <a:srgbClr val="66FF33"/>
                </a:solidFill>
              </a:rPr>
              <a:t>This is an internet-connected system that can provide full information to a remote observer. </a:t>
            </a:r>
            <a:r>
              <a:rPr lang="en-US" sz="2200" dirty="0" smtClean="0">
                <a:solidFill>
                  <a:schemeClr val="bg1"/>
                </a:solidFill>
              </a:rPr>
              <a:t>[d]The autonomous vehicle navigation system has broad applications for self driving vehicles due to the higher navigation quality in key urban areas.  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 smtClean="0">
                <a:solidFill>
                  <a:schemeClr val="bg1"/>
                </a:solidFill>
              </a:rPr>
              <a:t>[e] KEYWORDS</a:t>
            </a:r>
            <a:r>
              <a:rPr lang="en-US" sz="2200" dirty="0">
                <a:solidFill>
                  <a:schemeClr val="bg1"/>
                </a:solidFill>
              </a:rPr>
              <a:t>— GPS, GPRS, compass, navigation, localization, inertial, laser</a:t>
            </a:r>
          </a:p>
        </p:txBody>
      </p:sp>
    </p:spTree>
    <p:extLst>
      <p:ext uri="{BB962C8B-B14F-4D97-AF65-F5344CB8AC3E}">
        <p14:creationId xmlns:p14="http://schemas.microsoft.com/office/powerpoint/2010/main" val="146763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18" y="206841"/>
            <a:ext cx="8950220" cy="8861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Executive Summary vs Abstract</a:t>
            </a:r>
            <a:br>
              <a:rPr lang="en-US" dirty="0" smtClean="0"/>
            </a:br>
            <a:r>
              <a:rPr lang="en-US" dirty="0" smtClean="0"/>
              <a:t>Audience Matters</a:t>
            </a:r>
            <a:br>
              <a:rPr lang="en-US" dirty="0" smtClean="0"/>
            </a:br>
            <a:endParaRPr lang="en-US" sz="16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80" y="1307523"/>
            <a:ext cx="8650113" cy="1861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78" y="3818659"/>
            <a:ext cx="8535813" cy="2607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67867" y="4069579"/>
            <a:ext cx="47641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[c]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76046" y="4069579"/>
            <a:ext cx="5052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[b]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85320" y="4069579"/>
            <a:ext cx="49084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[g]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08847" y="4069578"/>
            <a:ext cx="5052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[h]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32109" y="4056424"/>
            <a:ext cx="4219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[</a:t>
            </a:r>
            <a:r>
              <a:rPr lang="en-US" sz="2200" dirty="0" err="1" smtClean="0"/>
              <a:t>i</a:t>
            </a:r>
            <a:r>
              <a:rPr lang="en-US" sz="2200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99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23" y="134104"/>
            <a:ext cx="7886700" cy="886159"/>
          </a:xfrm>
        </p:spPr>
        <p:txBody>
          <a:bodyPr/>
          <a:lstStyle/>
          <a:p>
            <a:r>
              <a:rPr lang="en-US" dirty="0" smtClean="0"/>
              <a:t>Midterm Paper Rubric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1081521"/>
            <a:ext cx="897255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36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507682"/>
            <a:ext cx="7886700" cy="8861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 Exercise Oct 15, 2019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For Oct 15 (after you submit draft of Midterm due Oct 13)</a:t>
            </a:r>
          </a:p>
          <a:p>
            <a:endParaRPr lang="en-US" dirty="0"/>
          </a:p>
          <a:p>
            <a:r>
              <a:rPr lang="en-US" dirty="0" smtClean="0"/>
              <a:t>Bring a printout of your Abstract, Executive Summary and Conclusion paragraph (s) to class to exchange with team members </a:t>
            </a:r>
          </a:p>
          <a:p>
            <a:endParaRPr lang="en-US" dirty="0"/>
          </a:p>
          <a:p>
            <a:r>
              <a:rPr lang="en-US" dirty="0" smtClean="0"/>
              <a:t>Inputs will help craft the final versions of these important paragraphs due Oct 22</a:t>
            </a:r>
          </a:p>
          <a:p>
            <a:endParaRPr lang="en-US" dirty="0"/>
          </a:p>
          <a:p>
            <a:r>
              <a:rPr lang="en-US" dirty="0" smtClean="0"/>
              <a:t>Discussion should assist your inputs on Peer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22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477" y="269186"/>
            <a:ext cx="7886700" cy="88615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Final Report Topics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823" y="1710588"/>
            <a:ext cx="7886700" cy="4617476"/>
          </a:xfrm>
        </p:spPr>
        <p:txBody>
          <a:bodyPr>
            <a:normAutofit/>
          </a:bodyPr>
          <a:lstStyle/>
          <a:p>
            <a:r>
              <a:rPr lang="en-US" dirty="0" smtClean="0"/>
              <a:t>The last 10 pages can be a continuation of the Proposal IF you are taking EE297 or EE299.  This 15 page Proposal will then be used as a Proposal for your Project.</a:t>
            </a:r>
          </a:p>
          <a:p>
            <a:endParaRPr lang="en-US" dirty="0"/>
          </a:p>
          <a:p>
            <a:r>
              <a:rPr lang="en-US" dirty="0" smtClean="0"/>
              <a:t>                                                 or</a:t>
            </a:r>
          </a:p>
          <a:p>
            <a:endParaRPr lang="en-US" dirty="0"/>
          </a:p>
          <a:p>
            <a:r>
              <a:rPr lang="en-US" dirty="0"/>
              <a:t>If you are not planning on taking EE297 or EE299 the last </a:t>
            </a:r>
            <a:r>
              <a:rPr lang="en-US" dirty="0">
                <a:solidFill>
                  <a:srgbClr val="FFFF00"/>
                </a:solidFill>
              </a:rPr>
              <a:t>10 pages </a:t>
            </a:r>
            <a:r>
              <a:rPr lang="en-US" dirty="0" smtClean="0">
                <a:solidFill>
                  <a:srgbClr val="FFFF00"/>
                </a:solidFill>
              </a:rPr>
              <a:t>can  </a:t>
            </a:r>
            <a:r>
              <a:rPr lang="en-US" dirty="0">
                <a:solidFill>
                  <a:srgbClr val="FFFF00"/>
                </a:solidFill>
              </a:rPr>
              <a:t>be a Research Report.</a:t>
            </a:r>
          </a:p>
          <a:p>
            <a:endParaRPr lang="en-US" dirty="0"/>
          </a:p>
          <a:p>
            <a:r>
              <a:rPr lang="en-US" dirty="0"/>
              <a:t>The SPECIFIC Topic </a:t>
            </a:r>
            <a:r>
              <a:rPr lang="en-US" dirty="0" smtClean="0"/>
              <a:t>should be submitted for approval (selected topics will be presented to the class)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252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59" y="186059"/>
            <a:ext cx="7886700" cy="8861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Final Research Report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3556"/>
            <a:ext cx="7886700" cy="4431814"/>
          </a:xfrm>
        </p:spPr>
        <p:txBody>
          <a:bodyPr/>
          <a:lstStyle/>
          <a:p>
            <a:r>
              <a:rPr lang="en-US" dirty="0"/>
              <a:t>Propose a term paper topic. This topic could be research and results you wish to study, a masters project research proposal, a business plan for a new product (that expands on the Midterm). 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Write a </a:t>
            </a:r>
            <a:r>
              <a:rPr lang="en-US" dirty="0" smtClean="0"/>
              <a:t>&gt;600-word </a:t>
            </a:r>
            <a:r>
              <a:rPr lang="en-US" dirty="0"/>
              <a:t>proposal (</a:t>
            </a:r>
            <a:r>
              <a:rPr lang="en-US" dirty="0" smtClean="0"/>
              <a:t>1-2 </a:t>
            </a:r>
            <a:r>
              <a:rPr lang="en-US" dirty="0"/>
              <a:t>page), submit on Canvas.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Submit via </a:t>
            </a:r>
            <a:r>
              <a:rPr lang="en-US" dirty="0" err="1"/>
              <a:t>Turnitin</a:t>
            </a:r>
            <a:r>
              <a:rPr lang="en-US" dirty="0"/>
              <a:t> and achieve &lt;15% Plagiarism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68927" y="120535"/>
            <a:ext cx="467591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-Extra Credit </a:t>
            </a:r>
            <a:r>
              <a:rPr lang="en-US" dirty="0" err="1" smtClean="0"/>
              <a:t>Oppy</a:t>
            </a:r>
            <a:endParaRPr lang="en-US" dirty="0" smtClean="0"/>
          </a:p>
          <a:p>
            <a:endParaRPr lang="en-US" dirty="0" smtClean="0"/>
          </a:p>
          <a:p>
            <a:pPr lvl="0"/>
            <a:r>
              <a:rPr lang="en-US" dirty="0" smtClean="0">
                <a:solidFill>
                  <a:prstClr val="black"/>
                </a:solidFill>
              </a:rPr>
              <a:t>-Challenger </a:t>
            </a:r>
            <a:r>
              <a:rPr lang="en-US" dirty="0">
                <a:solidFill>
                  <a:prstClr val="black"/>
                </a:solidFill>
              </a:rPr>
              <a:t>Disaster- Virtue Ethics</a:t>
            </a:r>
          </a:p>
          <a:p>
            <a:endParaRPr lang="en-US" dirty="0" smtClean="0"/>
          </a:p>
          <a:p>
            <a:r>
              <a:rPr lang="en-US" dirty="0" smtClean="0"/>
              <a:t>-Midterm Draft</a:t>
            </a:r>
          </a:p>
          <a:p>
            <a:r>
              <a:rPr lang="en-US" dirty="0"/>
              <a:t>	</a:t>
            </a:r>
            <a:r>
              <a:rPr lang="en-US" dirty="0" smtClean="0"/>
              <a:t>-Abstract and Exec Summary Review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-Checklist Review</a:t>
            </a:r>
            <a:endParaRPr lang="en-US" dirty="0"/>
          </a:p>
          <a:p>
            <a:pPr lvl="1"/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Final Paper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Topic Draft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20 sources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Outline /Abstract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Final 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7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960"/>
    </mc:Choice>
    <mc:Fallback xmlns="">
      <p:transition spd="slow" advClick="0" advTm="696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41" y="269186"/>
            <a:ext cx="7886700" cy="8861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Final Paper Topics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43001"/>
            <a:ext cx="7886700" cy="4613562"/>
          </a:xfrm>
        </p:spPr>
        <p:txBody>
          <a:bodyPr>
            <a:normAutofit/>
          </a:bodyPr>
          <a:lstStyle/>
          <a:p>
            <a:r>
              <a:rPr lang="en-US" dirty="0" smtClean="0"/>
              <a:t>--Some things to consider</a:t>
            </a:r>
          </a:p>
          <a:p>
            <a:r>
              <a:rPr lang="en-US" dirty="0"/>
              <a:t>	</a:t>
            </a:r>
            <a:r>
              <a:rPr lang="en-US" dirty="0" smtClean="0"/>
              <a:t>+Project will require at least </a:t>
            </a:r>
            <a:r>
              <a:rPr lang="en-US" dirty="0" smtClean="0">
                <a:solidFill>
                  <a:srgbClr val="FFFF00"/>
                </a:solidFill>
              </a:rPr>
              <a:t>two “features” </a:t>
            </a:r>
            <a:r>
              <a:rPr lang="en-US" dirty="0" smtClean="0"/>
              <a:t>(diagrams and/or tables) with references in the text.  </a:t>
            </a:r>
          </a:p>
          <a:p>
            <a:r>
              <a:rPr lang="en-US" dirty="0"/>
              <a:t>		</a:t>
            </a:r>
            <a:r>
              <a:rPr lang="en-US" dirty="0" smtClean="0"/>
              <a:t>-Use IEEE standards for tables and figures</a:t>
            </a:r>
          </a:p>
          <a:p>
            <a:r>
              <a:rPr lang="en-US" dirty="0"/>
              <a:t>	</a:t>
            </a:r>
            <a:r>
              <a:rPr lang="en-US" dirty="0" smtClean="0"/>
              <a:t>+Structure is the key--think about the structure of your final paper (Use the structure of the Midterm if you are expanding)</a:t>
            </a:r>
          </a:p>
          <a:p>
            <a:r>
              <a:rPr lang="en-US" dirty="0"/>
              <a:t>	</a:t>
            </a:r>
            <a:r>
              <a:rPr lang="en-US" dirty="0" smtClean="0"/>
              <a:t>+Make the </a:t>
            </a:r>
            <a:r>
              <a:rPr lang="en-US" dirty="0" smtClean="0">
                <a:solidFill>
                  <a:srgbClr val="FFFF00"/>
                </a:solidFill>
              </a:rPr>
              <a:t>main subject prominent </a:t>
            </a:r>
            <a:r>
              <a:rPr lang="en-US" dirty="0" smtClean="0"/>
              <a:t>(do not “bury” in the technology area)</a:t>
            </a:r>
          </a:p>
          <a:p>
            <a:r>
              <a:rPr lang="en-US" dirty="0"/>
              <a:t>	</a:t>
            </a:r>
            <a:r>
              <a:rPr lang="en-US" dirty="0" smtClean="0"/>
              <a:t>+Substantial research (at least </a:t>
            </a:r>
            <a:r>
              <a:rPr lang="en-US" dirty="0" smtClean="0">
                <a:solidFill>
                  <a:srgbClr val="FFFF00"/>
                </a:solidFill>
              </a:rPr>
              <a:t>20 sources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FF00"/>
                </a:solidFill>
              </a:rPr>
              <a:t>Who is your audience</a:t>
            </a:r>
            <a:r>
              <a:rPr lang="en-US" dirty="0" smtClean="0"/>
              <a:t>? (if you are doing research rather than continuing a proposal for “your boss”)?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56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45522" y="383487"/>
            <a:ext cx="7886700" cy="88615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/>
              <a:t>First 5 page Proposal</a:t>
            </a:r>
            <a:br>
              <a:rPr lang="en-US" sz="3600" dirty="0" smtClean="0"/>
            </a:br>
            <a:r>
              <a:rPr lang="en-US" sz="3600" dirty="0" smtClean="0"/>
              <a:t>A Concise version  of </a:t>
            </a:r>
            <a:r>
              <a:rPr lang="en-US" sz="3600" dirty="0"/>
              <a:t>a</a:t>
            </a:r>
            <a:r>
              <a:rPr lang="en-US" sz="3600" dirty="0" smtClean="0"/>
              <a:t> Business Plan    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192555"/>
              </p:ext>
            </p:extLst>
          </p:nvPr>
        </p:nvGraphicFramePr>
        <p:xfrm>
          <a:off x="748146" y="1383355"/>
          <a:ext cx="7387935" cy="5105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418"/>
                <a:gridCol w="1375756"/>
                <a:gridCol w="1484500"/>
                <a:gridCol w="1470674"/>
                <a:gridCol w="1477587"/>
              </a:tblGrid>
              <a:tr h="6715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Outline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Outline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/ Abstract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Draft (5 pages)</a:t>
                      </a:r>
                      <a:endParaRPr 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Midterm</a:t>
                      </a:r>
                      <a:r>
                        <a:rPr lang="en-US" sz="1400" baseline="0" dirty="0" smtClean="0"/>
                        <a:t> paper</a:t>
                      </a:r>
                      <a:r>
                        <a:rPr lang="en-US" sz="1400" dirty="0" smtClean="0"/>
                        <a:t> (5 pages)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Final</a:t>
                      </a:r>
                      <a:r>
                        <a:rPr lang="en-US" sz="1400" baseline="0" dirty="0" smtClean="0"/>
                        <a:t> Paper ?  </a:t>
                      </a:r>
                    </a:p>
                    <a:p>
                      <a:r>
                        <a:rPr lang="en-US" sz="1400" baseline="0" dirty="0" smtClean="0"/>
                        <a:t>15 pages</a:t>
                      </a:r>
                      <a:endParaRPr lang="en-US" sz="1400" dirty="0"/>
                    </a:p>
                  </a:txBody>
                  <a:tcPr/>
                </a:tc>
              </a:tr>
              <a:tr h="40333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1.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1" dirty="0" smtClean="0"/>
                        <a:t>Abstract</a:t>
                      </a:r>
                      <a:endParaRPr lang="en-US" sz="14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Paragraph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page max</a:t>
                      </a:r>
                      <a:endParaRPr 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page max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0333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2. Executive</a:t>
                      </a:r>
                      <a:r>
                        <a:rPr lang="en-US" sz="1400" b="1" baseline="0" dirty="0" smtClean="0"/>
                        <a:t> Summary</a:t>
                      </a:r>
                      <a:endParaRPr lang="en-US" sz="14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paragraph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to 1 page</a:t>
                      </a:r>
                      <a:endParaRPr 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to 1</a:t>
                      </a:r>
                      <a:r>
                        <a:rPr lang="en-US" sz="1400" baseline="0" dirty="0" smtClean="0"/>
                        <a:t> page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0333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3. Product Description</a:t>
                      </a:r>
                      <a:endParaRPr lang="en-US" sz="1400" b="1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0" dirty="0" smtClean="0"/>
                        <a:t> paragraphs or so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1-3 pages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3096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4 Mkt Research and Analysis</a:t>
                      </a:r>
                      <a:endParaRPr lang="en-US" sz="1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1-2 paragraphs</a:t>
                      </a:r>
                    </a:p>
                    <a:p>
                      <a:r>
                        <a:rPr lang="en-US" sz="1400" dirty="0" smtClean="0"/>
                        <a:t>(5 sources min)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1-3 pages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Depends on sources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3096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5. Finance and Economics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Short paragraph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to </a:t>
                      </a:r>
                      <a:r>
                        <a:rPr lang="en-US" sz="1400" baseline="0" dirty="0" smtClean="0"/>
                        <a:t> 1 page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0333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6. Management</a:t>
                      </a:r>
                      <a:r>
                        <a:rPr lang="en-US" sz="1400" b="1" baseline="0" dirty="0" smtClean="0"/>
                        <a:t> Team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Short</a:t>
                      </a:r>
                      <a:r>
                        <a:rPr lang="en-US" sz="1400" baseline="0" dirty="0" smtClean="0"/>
                        <a:t> paragraph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page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3096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7. Risks and Assumptions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Short</a:t>
                      </a:r>
                      <a:r>
                        <a:rPr lang="en-US" sz="1400" baseline="0" dirty="0" smtClean="0"/>
                        <a:t> paragraph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</a:t>
                      </a:r>
                      <a:r>
                        <a:rPr lang="en-US" sz="1400" baseline="0" dirty="0" smtClean="0"/>
                        <a:t> page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0333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8. Conclusions and Recommendations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Short</a:t>
                      </a:r>
                      <a:r>
                        <a:rPr lang="en-US" sz="1400" baseline="0" dirty="0" smtClean="0"/>
                        <a:t> paragraph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¼ to ½ page</a:t>
                      </a:r>
                      <a:endParaRPr lang="en-US" sz="14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0333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A. Sources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Applicable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to 1 page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to 1 page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995055" y="64886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The outline endures while the content grows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54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463"/>
    </mc:Choice>
    <mc:Fallback xmlns="">
      <p:transition spd="slow" advClick="0" advTm="5463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087" y="248405"/>
            <a:ext cx="7886700" cy="886159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/>
              <a:t>Framework for Research </a:t>
            </a:r>
            <a:br>
              <a:rPr lang="en-US" sz="3600" dirty="0" smtClean="0"/>
            </a:br>
            <a:r>
              <a:rPr lang="en-US" sz="3600" dirty="0" smtClean="0"/>
              <a:t>Option #2</a:t>
            </a:r>
            <a:endParaRPr lang="en-US" sz="3600" dirty="0"/>
          </a:p>
        </p:txBody>
      </p:sp>
      <p:sp>
        <p:nvSpPr>
          <p:cNvPr id="4" name="Trapezoid 3"/>
          <p:cNvSpPr/>
          <p:nvPr/>
        </p:nvSpPr>
        <p:spPr>
          <a:xfrm rot="10800000">
            <a:off x="2715208" y="1236515"/>
            <a:ext cx="3437940" cy="2369130"/>
          </a:xfrm>
          <a:prstGeom prst="trapezoid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/>
          <p:cNvSpPr/>
          <p:nvPr/>
        </p:nvSpPr>
        <p:spPr>
          <a:xfrm>
            <a:off x="2715202" y="4198017"/>
            <a:ext cx="3437946" cy="2376054"/>
          </a:xfrm>
          <a:prstGeom prst="trapezoid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03037" y="3605646"/>
            <a:ext cx="2245714" cy="727364"/>
          </a:xfrm>
          <a:prstGeom prst="rect">
            <a:avLst/>
          </a:prstGeom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90603" y="1369231"/>
            <a:ext cx="206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Area of Research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21542" y="1970990"/>
            <a:ext cx="3040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Specific Topic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(Describe Specific Research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62714" y="2837995"/>
            <a:ext cx="206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Criteria for 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92048" y="3826226"/>
            <a:ext cx="126769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ANALYSIS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08005" y="4596103"/>
            <a:ext cx="206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Results and Implications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03038" y="5850264"/>
            <a:ext cx="2255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Conclusions  &amp;Recommendations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078" y="2953347"/>
            <a:ext cx="2670464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Research is a fluid.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It has the form of the container you choose.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53155" y="1738563"/>
            <a:ext cx="2766910" cy="36933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“container” is the Analysis Process you choose: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-Compare multiple technologies by measuring their performance in a consistent “test” process  (Comparative Analysis)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-Measure a single technology’s ability to perform a previously unachievable “test” (Feasibility Study)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52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320" y="159340"/>
            <a:ext cx="7886700" cy="886159"/>
          </a:xfrm>
        </p:spPr>
        <p:txBody>
          <a:bodyPr/>
          <a:lstStyle/>
          <a:p>
            <a:r>
              <a:rPr lang="en-US" dirty="0" smtClean="0"/>
              <a:t>Research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997" y="1176622"/>
            <a:ext cx="7886700" cy="4981582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 research paper is more than simply a technical description to explain a complicated technology to others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Requires a level of understanding of the underlying tech as well as its ability to provide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Research paper requires more custom work than a product paper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Audience is experts in the field of the research topic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Requires more background than product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Measurement of success for product is market success while the author must define success for research upfront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Flow of a proposed research process is different for different topics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AI applied to network security different from AI applied to machine inspection of parts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Elements are similar, but the author must construct an outline for research that matches the flow of the research itself rather than leverage existing product 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95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45386"/>
            <a:ext cx="7886700" cy="8861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Issues and Reminders</a:t>
            </a:r>
            <a:br>
              <a:rPr lang="en-US" dirty="0" smtClean="0"/>
            </a:br>
            <a:r>
              <a:rPr lang="en-US" sz="1200" dirty="0" smtClean="0"/>
              <a:t>(Just a courtesy, not a requirement for lecturer to remind you)</a:t>
            </a:r>
            <a:endParaRPr lang="en-US" sz="1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6982"/>
            <a:ext cx="7886700" cy="2567709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Due date for Midterm Draft moved back to Oct 13@ 11:59pm from Oct 10  (Happy Midterms)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Extra Credit Opportunities remaining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60" y="3757556"/>
            <a:ext cx="6844802" cy="1331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60" y="5398157"/>
            <a:ext cx="6844802" cy="1336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457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51500" y="380044"/>
            <a:ext cx="5440127" cy="496618"/>
          </a:xfrm>
        </p:spPr>
        <p:txBody>
          <a:bodyPr>
            <a:normAutofit/>
          </a:bodyPr>
          <a:lstStyle/>
          <a:p>
            <a:r>
              <a:rPr lang="en-US" dirty="0" smtClean="0"/>
              <a:t>Challenger Disaster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83227" y="914400"/>
            <a:ext cx="7388359" cy="176645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video.search.yahoo.com/yhs/search?fr=yhs-iba-1&amp;hsimp=yhs-1&amp;hspart=iba&amp;p=Challenger+disaster+video+ethics+downloadable#id=1&amp;vid=5069ea6bae6eb112a7ec648feb2090c5&amp;action=click</a:t>
            </a: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24991" y="2392278"/>
            <a:ext cx="4301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Key area: 14:00 onwards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0100" y="3054928"/>
            <a:ext cx="69930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/>
                </a:solidFill>
              </a:rPr>
              <a:t>Background Facts:</a:t>
            </a:r>
          </a:p>
          <a:p>
            <a:r>
              <a:rPr lang="en-US" dirty="0" smtClean="0">
                <a:solidFill>
                  <a:prstClr val="white"/>
                </a:solidFill>
              </a:rPr>
              <a:t>-Launch originally scheduled for Jan 28, 1986, and was delayed 4 times due to multiple issues</a:t>
            </a:r>
          </a:p>
          <a:p>
            <a:r>
              <a:rPr lang="en-US" dirty="0" smtClean="0">
                <a:solidFill>
                  <a:prstClr val="white"/>
                </a:solidFill>
              </a:rPr>
              <a:t>-7 crew members all killed in explosion</a:t>
            </a:r>
          </a:p>
          <a:p>
            <a:r>
              <a:rPr lang="en-US" dirty="0" smtClean="0">
                <a:solidFill>
                  <a:prstClr val="white"/>
                </a:solidFill>
              </a:rPr>
              <a:t>-Root cause determined to be O-ring failure on the solid rocket booster build by Morton Thiokol</a:t>
            </a:r>
          </a:p>
          <a:p>
            <a:r>
              <a:rPr lang="en-US" dirty="0" smtClean="0">
                <a:solidFill>
                  <a:prstClr val="white"/>
                </a:solidFill>
              </a:rPr>
              <a:t>-Interview with Alan J MacDonald, Director Program </a:t>
            </a:r>
            <a:r>
              <a:rPr lang="en-US" dirty="0" err="1" smtClean="0">
                <a:solidFill>
                  <a:prstClr val="white"/>
                </a:solidFill>
              </a:rPr>
              <a:t>Mgt</a:t>
            </a:r>
            <a:r>
              <a:rPr lang="en-US" dirty="0" smtClean="0">
                <a:solidFill>
                  <a:prstClr val="white"/>
                </a:solidFill>
              </a:rPr>
              <a:t> at Morton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34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324" y="358549"/>
            <a:ext cx="6537706" cy="3353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858" y="4103914"/>
            <a:ext cx="6461172" cy="240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50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764" y="83139"/>
            <a:ext cx="7886700" cy="886159"/>
          </a:xfrm>
        </p:spPr>
        <p:txBody>
          <a:bodyPr/>
          <a:lstStyle/>
          <a:p>
            <a:r>
              <a:rPr lang="en-US" dirty="0" smtClean="0"/>
              <a:t>In Class Writing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335" y="884264"/>
            <a:ext cx="7886700" cy="5875765"/>
          </a:xfrm>
        </p:spPr>
        <p:txBody>
          <a:bodyPr/>
          <a:lstStyle/>
          <a:p>
            <a:r>
              <a:rPr lang="en-US" dirty="0" smtClean="0"/>
              <a:t>Who displayed the lowest Virtue Ethics in the video of the Challenger Disaster  (BE SPECIFIC—NOT “MANAGEMENT”)? </a:t>
            </a:r>
          </a:p>
          <a:p>
            <a:r>
              <a:rPr lang="en-US" dirty="0" smtClean="0"/>
              <a:t>-&gt; 300 Words</a:t>
            </a:r>
          </a:p>
          <a:p>
            <a:r>
              <a:rPr lang="en-US" dirty="0" smtClean="0"/>
              <a:t>-Underline the  topic sentences of each paragraph</a:t>
            </a:r>
          </a:p>
          <a:p>
            <a:r>
              <a:rPr lang="en-US" dirty="0" smtClean="0"/>
              <a:t>-State your position clearly</a:t>
            </a:r>
          </a:p>
          <a:p>
            <a:r>
              <a:rPr lang="en-US" dirty="0" smtClean="0"/>
              <a:t>-Support your assertion with facts</a:t>
            </a:r>
          </a:p>
          <a:p>
            <a:r>
              <a:rPr lang="en-US" dirty="0" smtClean="0"/>
              <a:t>-Provide a strong conclusion</a:t>
            </a:r>
          </a:p>
          <a:p>
            <a:r>
              <a:rPr lang="en-US" dirty="0" smtClean="0"/>
              <a:t>---------------------------------------------------------------------</a:t>
            </a:r>
          </a:p>
          <a:p>
            <a:r>
              <a:rPr lang="en-US" dirty="0" smtClean="0"/>
              <a:t>Some Players in the Challenger Disaster:</a:t>
            </a:r>
          </a:p>
          <a:p>
            <a:r>
              <a:rPr lang="en-US" dirty="0" smtClean="0"/>
              <a:t>-Director, Programs for Morton-Thiokol: Alan J MacDonald</a:t>
            </a:r>
          </a:p>
          <a:p>
            <a:r>
              <a:rPr lang="en-US" dirty="0" smtClean="0"/>
              <a:t>-VP, Programs for MT: Joe </a:t>
            </a:r>
            <a:r>
              <a:rPr lang="en-US" dirty="0" err="1" smtClean="0"/>
              <a:t>Kilminster</a:t>
            </a:r>
            <a:r>
              <a:rPr lang="en-US" dirty="0" smtClean="0"/>
              <a:t> (Alan’s Boss)</a:t>
            </a:r>
          </a:p>
          <a:p>
            <a:r>
              <a:rPr lang="en-US" dirty="0" smtClean="0"/>
              <a:t>-VP, Engineering MT</a:t>
            </a:r>
          </a:p>
          <a:p>
            <a:r>
              <a:rPr lang="en-US" dirty="0" smtClean="0"/>
              <a:t>-General Manager, MT (Joe’s Boss)</a:t>
            </a:r>
          </a:p>
          <a:p>
            <a:r>
              <a:rPr lang="en-US" dirty="0" smtClean="0"/>
              <a:t>-Nasa Director for Challenger Mission</a:t>
            </a:r>
          </a:p>
          <a:p>
            <a:r>
              <a:rPr lang="en-US" dirty="0" smtClean="0"/>
              <a:t>-Objectivity, Honesty and Care combined with </a:t>
            </a:r>
            <a:r>
              <a:rPr lang="en-US" dirty="0" err="1" smtClean="0"/>
              <a:t>Phronesis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1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0941" y="160659"/>
            <a:ext cx="7886700" cy="886159"/>
          </a:xfrm>
        </p:spPr>
        <p:txBody>
          <a:bodyPr/>
          <a:lstStyle/>
          <a:p>
            <a:r>
              <a:rPr lang="en-US" dirty="0" smtClean="0"/>
              <a:t>In Class Writing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60579"/>
            <a:ext cx="7886700" cy="5652655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FFFF00"/>
                </a:solidFill>
                <a:latin typeface="Lato"/>
              </a:rPr>
              <a:t>Who displayed the lowest Virtue Ethics in the video of the Challenger Disaster?</a:t>
            </a:r>
          </a:p>
          <a:p>
            <a:r>
              <a:rPr lang="en-US" sz="3200" dirty="0">
                <a:solidFill>
                  <a:srgbClr val="FFFF00"/>
                </a:solidFill>
                <a:latin typeface="Lato"/>
              </a:rPr>
              <a:t>-&gt; 300 Words</a:t>
            </a:r>
          </a:p>
          <a:p>
            <a:r>
              <a:rPr lang="en-US" sz="3200" dirty="0">
                <a:solidFill>
                  <a:srgbClr val="FFFF00"/>
                </a:solidFill>
                <a:latin typeface="Lato"/>
              </a:rPr>
              <a:t>-Underline the  topic sentences of each paragraph</a:t>
            </a:r>
          </a:p>
          <a:p>
            <a:r>
              <a:rPr lang="en-US" sz="3200" dirty="0">
                <a:solidFill>
                  <a:srgbClr val="FFFF00"/>
                </a:solidFill>
                <a:latin typeface="Lato"/>
              </a:rPr>
              <a:t>-State your position </a:t>
            </a:r>
            <a:r>
              <a:rPr lang="en-US" sz="3200" dirty="0" smtClean="0">
                <a:solidFill>
                  <a:srgbClr val="FFFF00"/>
                </a:solidFill>
                <a:latin typeface="Lato"/>
              </a:rPr>
              <a:t>clearly (Summary)</a:t>
            </a:r>
            <a:endParaRPr lang="en-US" sz="3200" dirty="0">
              <a:solidFill>
                <a:srgbClr val="FFFF00"/>
              </a:solidFill>
              <a:latin typeface="Lato"/>
            </a:endParaRPr>
          </a:p>
          <a:p>
            <a:r>
              <a:rPr lang="en-US" sz="3200" dirty="0">
                <a:solidFill>
                  <a:srgbClr val="FFFF00"/>
                </a:solidFill>
                <a:latin typeface="Lato"/>
              </a:rPr>
              <a:t>-Support your </a:t>
            </a:r>
            <a:r>
              <a:rPr lang="en-US" sz="3200" dirty="0" smtClean="0">
                <a:solidFill>
                  <a:srgbClr val="FFFF00"/>
                </a:solidFill>
                <a:latin typeface="Lato"/>
              </a:rPr>
              <a:t>assertion       (Body)</a:t>
            </a:r>
            <a:endParaRPr lang="en-US" sz="3200" dirty="0">
              <a:solidFill>
                <a:srgbClr val="FFFF00"/>
              </a:solidFill>
              <a:latin typeface="Lato"/>
            </a:endParaRPr>
          </a:p>
          <a:p>
            <a:r>
              <a:rPr lang="en-US" sz="3200" dirty="0">
                <a:solidFill>
                  <a:srgbClr val="FFFF00"/>
                </a:solidFill>
                <a:latin typeface="Lato"/>
              </a:rPr>
              <a:t>-Provide a strong </a:t>
            </a:r>
            <a:r>
              <a:rPr lang="en-US" sz="3200" dirty="0" smtClean="0">
                <a:solidFill>
                  <a:srgbClr val="FFFF00"/>
                </a:solidFill>
                <a:latin typeface="Lato"/>
              </a:rPr>
              <a:t>conclusion(Conclusion)</a:t>
            </a:r>
            <a:endParaRPr lang="en-US" sz="3200" dirty="0">
              <a:solidFill>
                <a:srgbClr val="FFFF00"/>
              </a:solidFill>
              <a:latin typeface="Lato"/>
            </a:endParaRPr>
          </a:p>
          <a:p>
            <a:r>
              <a:rPr lang="en-US" dirty="0" smtClean="0"/>
              <a:t>  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NO COMPUTERS and NO PHONE access to the INTERNET during the Exercise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Due at Class official end (5:45 pm or 8:45 pm)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9440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59" y="82149"/>
            <a:ext cx="7886700" cy="88615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Semester Major Items</a:t>
            </a:r>
            <a:r>
              <a:rPr lang="en-US" sz="1300" dirty="0" smtClean="0"/>
              <a:t>…..(subject to modification)</a:t>
            </a:r>
            <a:endParaRPr lang="en-US" sz="13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1979445"/>
              </p:ext>
            </p:extLst>
          </p:nvPr>
        </p:nvGraphicFramePr>
        <p:xfrm>
          <a:off x="680606" y="1173942"/>
          <a:ext cx="7886700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/>
                <a:gridCol w="1577340"/>
                <a:gridCol w="1577340"/>
                <a:gridCol w="1577340"/>
                <a:gridCol w="1577340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Mid</a:t>
                      </a:r>
                      <a:r>
                        <a:rPr lang="en-US" sz="1200" baseline="0" dirty="0" smtClean="0"/>
                        <a:t> Term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Resume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Final Paper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Final Presentation</a:t>
                      </a:r>
                      <a:r>
                        <a:rPr lang="en-US" sz="1200" baseline="0" dirty="0" smtClean="0"/>
                        <a:t>  (slides )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Topic Paragraph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9.5.19</a:t>
                      </a:r>
                      <a:endParaRPr lang="en-US" sz="1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Topic </a:t>
                      </a:r>
                      <a:r>
                        <a:rPr lang="en-US" sz="1200" baseline="0" dirty="0" smtClean="0"/>
                        <a:t>  Proposed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9.12.19</a:t>
                      </a:r>
                      <a:endParaRPr lang="en-US" sz="1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10.3.19</a:t>
                      </a:r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6699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Topic Final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9.19.19</a:t>
                      </a:r>
                      <a:endParaRPr lang="en-US" sz="1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10.10.19</a:t>
                      </a:r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6699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Outline/</a:t>
                      </a:r>
                      <a:r>
                        <a:rPr lang="en-US" sz="1200" baseline="0" dirty="0" smtClean="0"/>
                        <a:t> Abstract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9.26.19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10.31.19</a:t>
                      </a:r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6699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Research</a:t>
                      </a:r>
                      <a:r>
                        <a:rPr lang="en-US" sz="1200" baseline="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10.1.19</a:t>
                      </a:r>
                      <a:endParaRPr lang="en-US" sz="1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10.24.19 (Class)</a:t>
                      </a:r>
                      <a:endParaRPr lang="en-US" sz="1600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10.15.19</a:t>
                      </a:r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6699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Draft Complete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10.13.19  **</a:t>
                      </a:r>
                      <a:endParaRPr lang="en-US" sz="1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11.7.19</a:t>
                      </a:r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11.19.19</a:t>
                      </a:r>
                      <a:endParaRPr lang="en-US" dirty="0"/>
                    </a:p>
                  </a:txBody>
                  <a:tcPr>
                    <a:solidFill>
                      <a:srgbClr val="6699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Final Submit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10.22.19</a:t>
                      </a:r>
                      <a:endParaRPr lang="en-US" sz="1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11.14.19</a:t>
                      </a:r>
                      <a:endParaRPr 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11.26.19</a:t>
                      </a:r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12.3.19</a:t>
                      </a:r>
                      <a:endParaRPr lang="en-US" dirty="0"/>
                    </a:p>
                  </a:txBody>
                  <a:tcPr>
                    <a:solidFill>
                      <a:srgbClr val="6699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Final Presentation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12.17.19  (Sect 1)</a:t>
                      </a:r>
                    </a:p>
                    <a:p>
                      <a:r>
                        <a:rPr lang="en-US" sz="1200" dirty="0" smtClean="0"/>
                        <a:t>12.12.19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(Sect</a:t>
                      </a:r>
                      <a:r>
                        <a:rPr lang="en-US" sz="1200" baseline="0" dirty="0" smtClean="0"/>
                        <a:t> 2)</a:t>
                      </a:r>
                      <a:endParaRPr lang="en-US" sz="1200" dirty="0"/>
                    </a:p>
                  </a:txBody>
                  <a:tcPr>
                    <a:solidFill>
                      <a:srgbClr val="6699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108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45522" y="383487"/>
            <a:ext cx="7886700" cy="88615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/>
              <a:t>First 5 page Proposal</a:t>
            </a:r>
            <a:br>
              <a:rPr lang="en-US" sz="3600" dirty="0" smtClean="0"/>
            </a:br>
            <a:r>
              <a:rPr lang="en-US" sz="3600" dirty="0" smtClean="0"/>
              <a:t>A Concise version  of </a:t>
            </a:r>
            <a:r>
              <a:rPr lang="en-US" sz="3600" dirty="0"/>
              <a:t>a</a:t>
            </a:r>
            <a:r>
              <a:rPr lang="en-US" sz="3600" dirty="0" smtClean="0"/>
              <a:t> Business Plan    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010269"/>
              </p:ext>
            </p:extLst>
          </p:nvPr>
        </p:nvGraphicFramePr>
        <p:xfrm>
          <a:off x="748146" y="1383355"/>
          <a:ext cx="7387935" cy="5105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418"/>
                <a:gridCol w="1375756"/>
                <a:gridCol w="1477587"/>
                <a:gridCol w="1477587"/>
                <a:gridCol w="1477587"/>
              </a:tblGrid>
              <a:tr h="6715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Outline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Outline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/ Abstract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Draft (5 pages)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Midterm</a:t>
                      </a:r>
                      <a:r>
                        <a:rPr lang="en-US" sz="1400" baseline="0" dirty="0" smtClean="0"/>
                        <a:t> paper</a:t>
                      </a:r>
                      <a:r>
                        <a:rPr lang="en-US" sz="1400" dirty="0" smtClean="0"/>
                        <a:t> (5 pages)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Final</a:t>
                      </a:r>
                      <a:r>
                        <a:rPr lang="en-US" sz="1400" baseline="0" dirty="0" smtClean="0"/>
                        <a:t> Paper ?  </a:t>
                      </a:r>
                    </a:p>
                    <a:p>
                      <a:r>
                        <a:rPr lang="en-US" sz="1400" baseline="0" dirty="0" smtClean="0"/>
                        <a:t>15 pages</a:t>
                      </a:r>
                      <a:endParaRPr lang="en-US" sz="1400" dirty="0"/>
                    </a:p>
                  </a:txBody>
                  <a:tcPr/>
                </a:tc>
              </a:tr>
              <a:tr h="40333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1.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1" dirty="0" smtClean="0"/>
                        <a:t>Abstract</a:t>
                      </a:r>
                      <a:endParaRPr lang="en-US" sz="14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Paragraph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page max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page max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0333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2. Executive</a:t>
                      </a:r>
                      <a:r>
                        <a:rPr lang="en-US" sz="1400" b="1" baseline="0" dirty="0" smtClean="0"/>
                        <a:t> Summary</a:t>
                      </a:r>
                      <a:endParaRPr lang="en-US" sz="14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paragraph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to 1 page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to 1</a:t>
                      </a:r>
                      <a:r>
                        <a:rPr lang="en-US" sz="1400" baseline="0" dirty="0" smtClean="0"/>
                        <a:t> page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0333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3. Product Description</a:t>
                      </a:r>
                      <a:endParaRPr lang="en-US" sz="1400" b="1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0" dirty="0" smtClean="0"/>
                        <a:t> paragraphs or so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1-3 pages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3096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4 Mkt Research and Analysis</a:t>
                      </a:r>
                      <a:endParaRPr lang="en-US" sz="1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1-2 paragraphs</a:t>
                      </a:r>
                    </a:p>
                    <a:p>
                      <a:r>
                        <a:rPr lang="en-US" sz="1400" dirty="0" smtClean="0"/>
                        <a:t>(5 sources min)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1-3 pages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Depends on sources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3096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5. Finance and Economics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Short paragraph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to </a:t>
                      </a:r>
                      <a:r>
                        <a:rPr lang="en-US" sz="1400" baseline="0" dirty="0" smtClean="0"/>
                        <a:t> 1 page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0333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6. Management</a:t>
                      </a:r>
                      <a:r>
                        <a:rPr lang="en-US" sz="1400" b="1" baseline="0" dirty="0" smtClean="0"/>
                        <a:t> Team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Short</a:t>
                      </a:r>
                      <a:r>
                        <a:rPr lang="en-US" sz="1400" baseline="0" dirty="0" smtClean="0"/>
                        <a:t> paragraph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page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3096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7. Risks and Assumptions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Short</a:t>
                      </a:r>
                      <a:r>
                        <a:rPr lang="en-US" sz="1400" baseline="0" dirty="0" smtClean="0"/>
                        <a:t> paragraph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</a:t>
                      </a:r>
                      <a:r>
                        <a:rPr lang="en-US" sz="1400" baseline="0" dirty="0" smtClean="0"/>
                        <a:t> page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0333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8. Conclusions and Recommendations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Short</a:t>
                      </a:r>
                      <a:r>
                        <a:rPr lang="en-US" sz="1400" baseline="0" dirty="0" smtClean="0"/>
                        <a:t> paragraph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¼ to ½ page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0333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A. Sources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Applicable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to 1 page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to 1 page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995055" y="64886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The outline endures while the content grows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22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463"/>
    </mc:Choice>
    <mc:Fallback xmlns="">
      <p:transition spd="slow" advClick="0" advTm="5463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JSU-Standard-PPT (5)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0DB126CB-D441-464B-B99B-340F3E68FEA0}"/>
    </a:ext>
  </a:extLst>
</a:theme>
</file>

<file path=ppt/theme/theme10.xml><?xml version="1.0" encoding="utf-8"?>
<a:theme xmlns:a="http://schemas.openxmlformats.org/drawingml/2006/main" name="1_Blu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038E574D-EE11-4760-836B-ADD15C9B1572}"/>
    </a:ext>
  </a:extLst>
</a:theme>
</file>

<file path=ppt/theme/theme11.xml><?xml version="1.0" encoding="utf-8"?>
<a:theme xmlns:a="http://schemas.openxmlformats.org/drawingml/2006/main" name="2_Blu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038E574D-EE11-4760-836B-ADD15C9B1572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7B5C3B03-1458-4E66-964B-19136E2BB492}"/>
    </a:ext>
  </a:extLst>
</a:theme>
</file>

<file path=ppt/theme/theme3.xml><?xml version="1.0" encoding="utf-8"?>
<a:theme xmlns:a="http://schemas.openxmlformats.org/drawingml/2006/main" name="Title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A99606CA-E4DD-4A7E-ADE3-38754EF64503}"/>
    </a:ext>
  </a:extLst>
</a:theme>
</file>

<file path=ppt/theme/theme4.xml><?xml version="1.0" encoding="utf-8"?>
<a:theme xmlns:a="http://schemas.openxmlformats.org/drawingml/2006/main" name="Bumper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5B6FD638-AF11-4110-A98B-52A30CAD40C6}"/>
    </a:ext>
  </a:extLst>
</a:theme>
</file>

<file path=ppt/theme/theme5.xml><?xml version="1.0" encoding="utf-8"?>
<a:theme xmlns:a="http://schemas.openxmlformats.org/drawingml/2006/main" name="Section Header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7B92B18D-2067-401C-8110-0CCB6A0E47FC}"/>
    </a:ext>
  </a:extLst>
</a:theme>
</file>

<file path=ppt/theme/theme6.xml><?xml version="1.0" encoding="utf-8"?>
<a:theme xmlns:a="http://schemas.openxmlformats.org/drawingml/2006/main" name="Whit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304BAEE5-2FC4-42BA-9CBC-59F25EDAC538}"/>
    </a:ext>
  </a:extLst>
</a:theme>
</file>

<file path=ppt/theme/theme7.xml><?xml version="1.0" encoding="utf-8"?>
<a:theme xmlns:a="http://schemas.openxmlformats.org/drawingml/2006/main" name="Blu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038E574D-EE11-4760-836B-ADD15C9B1572}"/>
    </a:ext>
  </a:extLst>
</a:theme>
</file>

<file path=ppt/theme/theme8.xml><?xml version="1.0" encoding="utf-8"?>
<a:theme xmlns:a="http://schemas.openxmlformats.org/drawingml/2006/main" name="Image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2FA2181D-B5FB-4A35-83F1-4BE74620503A}"/>
    </a:ext>
  </a:extLst>
</a:theme>
</file>

<file path=ppt/theme/theme9.xml><?xml version="1.0" encoding="utf-8"?>
<a:theme xmlns:a="http://schemas.openxmlformats.org/drawingml/2006/main" name="Chart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A280AFC1-4B8A-4049-87F8-E60A0114FF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SJSU-Standard-PPT (5)</Template>
  <TotalTime>11211</TotalTime>
  <Words>1703</Words>
  <Application>Microsoft Office PowerPoint</Application>
  <PresentationFormat>On-screen Show (4:3)</PresentationFormat>
  <Paragraphs>320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Arial</vt:lpstr>
      <vt:lpstr>SJSU Spartan Regular</vt:lpstr>
      <vt:lpstr>Helvetica Neue</vt:lpstr>
      <vt:lpstr>SJSU Spartan Bold</vt:lpstr>
      <vt:lpstr>Lato</vt:lpstr>
      <vt:lpstr>Calibri</vt:lpstr>
      <vt:lpstr>SJSU-Standard-PPT (5)</vt:lpstr>
      <vt:lpstr>Cover Slides</vt:lpstr>
      <vt:lpstr>Title Slides</vt:lpstr>
      <vt:lpstr>Bumper Slides</vt:lpstr>
      <vt:lpstr>Section Headers</vt:lpstr>
      <vt:lpstr>White Content Slides</vt:lpstr>
      <vt:lpstr>Blue Content Slides</vt:lpstr>
      <vt:lpstr>Image Slides</vt:lpstr>
      <vt:lpstr>Charts</vt:lpstr>
      <vt:lpstr>1_Blue Content Slides</vt:lpstr>
      <vt:lpstr>2_Blue Content Slides</vt:lpstr>
      <vt:lpstr>EE 295</vt:lpstr>
      <vt:lpstr>PowerPoint Presentation</vt:lpstr>
      <vt:lpstr>Issues and Reminders (Just a courtesy, not a requirement for lecturer to remind you)</vt:lpstr>
      <vt:lpstr>PowerPoint Presentation</vt:lpstr>
      <vt:lpstr>PowerPoint Presentation</vt:lpstr>
      <vt:lpstr>In Class Writing Exercise</vt:lpstr>
      <vt:lpstr>In Class Writing Exercise</vt:lpstr>
      <vt:lpstr>Semester Major Items…..(subject to modification)</vt:lpstr>
      <vt:lpstr>First 5 page Proposal A Concise version  of a Business Plan      </vt:lpstr>
      <vt:lpstr>Midterm: First Draft </vt:lpstr>
      <vt:lpstr>Midterm: Content Checklist</vt:lpstr>
      <vt:lpstr>Midterm: Grammar Items Checklist</vt:lpstr>
      <vt:lpstr>Abstract Checklist</vt:lpstr>
      <vt:lpstr>Autonomous Vehicle Navigation </vt:lpstr>
      <vt:lpstr>Executive Summary vs Abstract Audience Matters </vt:lpstr>
      <vt:lpstr>Midterm Paper Rubric</vt:lpstr>
      <vt:lpstr>Class Exercise Oct 15, 2019</vt:lpstr>
      <vt:lpstr>Final Report Topics</vt:lpstr>
      <vt:lpstr>Final Research Report Options</vt:lpstr>
      <vt:lpstr>Final Paper Topics Overview</vt:lpstr>
      <vt:lpstr>First 5 page Proposal A Concise version  of a Business Plan      </vt:lpstr>
      <vt:lpstr>Framework for Research  Option #2</vt:lpstr>
      <vt:lpstr>Research Challenges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Wrappe</dc:creator>
  <cp:lastModifiedBy>Tom Wrappe (C)</cp:lastModifiedBy>
  <cp:revision>216</cp:revision>
  <cp:lastPrinted>2017-09-07T00:54:36Z</cp:lastPrinted>
  <dcterms:created xsi:type="dcterms:W3CDTF">2017-08-23T13:02:48Z</dcterms:created>
  <dcterms:modified xsi:type="dcterms:W3CDTF">2019-10-10T03:22:11Z</dcterms:modified>
</cp:coreProperties>
</file>